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74" r:id="rId3"/>
    <p:sldId id="275" r:id="rId4"/>
    <p:sldId id="276" r:id="rId5"/>
    <p:sldId id="280" r:id="rId6"/>
    <p:sldId id="277" r:id="rId7"/>
    <p:sldId id="278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58" r:id="rId20"/>
    <p:sldId id="273" r:id="rId21"/>
    <p:sldId id="257" r:id="rId22"/>
    <p:sldId id="267" r:id="rId23"/>
    <p:sldId id="268" r:id="rId24"/>
    <p:sldId id="269" r:id="rId25"/>
    <p:sldId id="271" r:id="rId26"/>
    <p:sldId id="304" r:id="rId27"/>
    <p:sldId id="270" r:id="rId28"/>
    <p:sldId id="272" r:id="rId29"/>
    <p:sldId id="292" r:id="rId30"/>
    <p:sldId id="261" r:id="rId31"/>
    <p:sldId id="293" r:id="rId32"/>
    <p:sldId id="294" r:id="rId33"/>
    <p:sldId id="302" r:id="rId34"/>
    <p:sldId id="303" r:id="rId35"/>
    <p:sldId id="263" r:id="rId36"/>
    <p:sldId id="296" r:id="rId37"/>
    <p:sldId id="295" r:id="rId38"/>
    <p:sldId id="299" r:id="rId39"/>
    <p:sldId id="305" r:id="rId40"/>
    <p:sldId id="306" r:id="rId41"/>
    <p:sldId id="307" r:id="rId42"/>
    <p:sldId id="30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30E5D-784A-98E0-4211-D70C6D64B75E}" v="37" dt="2024-10-31T05:12:03.537"/>
    <p1510:client id="{3A63D94F-92ED-8FC2-A479-1EB823353C79}" v="10" dt="2024-11-02T04:23:16.468"/>
    <p1510:client id="{4E4EA687-4ABF-C2E0-C659-13D704B09182}" v="273" dt="2024-10-31T07:04:13.783"/>
    <p1510:client id="{52BEDAA6-956D-D76E-9337-A0677C69E7D6}" v="35" dt="2024-10-31T09:02:47.050"/>
    <p1510:client id="{7F0E3417-5E6D-8BD6-0038-2F88161D189B}" v="225" dt="2024-11-01T12:10:09.201"/>
    <p1510:client id="{9A35F60B-7343-0454-DCB5-3EC9B3E005FD}" v="10" dt="2024-10-31T09:12:14.139"/>
    <p1510:client id="{A3965B95-7F09-2745-6A8A-5DA562A0A223}" v="139" dt="2024-10-31T08:43:28.573"/>
    <p1510:client id="{A4F9E246-C602-31C0-4BD7-0C0A250A0835}" v="510" dt="2024-10-31T06:49:58.419"/>
    <p1510:client id="{BB252334-549C-DF6E-4B5B-9127E7E166C2}" v="184" dt="2024-11-01T21:36:02.037"/>
    <p1510:client id="{C775068B-BE1D-A0B9-635C-21A6A494CD14}" v="43" dt="2024-10-31T08:48:12.008"/>
    <p1510:client id="{CB64B40B-BA67-44BF-1846-9125CD30AC28}" v="338" dt="2024-11-01T10:20:07.816"/>
    <p1510:client id="{D26FA957-980E-EE21-405C-056B8EB56018}" v="3" dt="2024-10-31T08:48:43.1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49A-688B-4AED-AA8E-F203BA3310F5}" type="datetimeFigureOut">
              <a:rPr lang="en-US" dirty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8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0231-6059-4AF0-B828-13FEB68C6E43}" type="datetimeFigureOut">
              <a:rPr lang="en-US" dirty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6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087-9EB9-42E7-B62A-9B8FE3556101}" type="datetimeFigureOut">
              <a:rPr lang="en-US" dirty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7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7B2A-1291-46F4-B4CC-8BAFDF935B56}" type="datetimeFigureOut">
              <a:rPr lang="en-US" dirty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B3B4-A63D-42FA-B9D1-41D36384F384}" type="datetimeFigureOut">
              <a:rPr lang="en-US" dirty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9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0803-F60A-46DD-B88E-307855619A34}" type="datetimeFigureOut">
              <a:rPr lang="en-US" dirty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1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4245-B7F0-48F5-9A59-408A637F0829}" type="datetimeFigureOut">
              <a:rPr lang="en-US" dirty="0"/>
              <a:t>11/2/2024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0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FBFC-AFD0-49F7-9AAB-86AF5F4471C2}" type="datetimeFigureOut">
              <a:rPr lang="en-US" dirty="0"/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EFA3-A6B6-4916-BD87-2F7F0B6DE4AC}" type="datetimeFigureOut">
              <a:rPr lang="en-US" dirty="0"/>
              <a:t>11/2/2024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8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FE2-E902-4B86-B2C7-4AE6B54CDB70}" type="datetimeFigureOut">
              <a:rPr lang="en-US" dirty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6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E58-F253-4E0F-B41E-2DC0E51ABEA1}" type="datetimeFigureOut">
              <a:rPr lang="en-US" dirty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/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/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/>
              <a:ahLst/>
              <a:cxnLst/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/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/>
              <a:ahLst/>
              <a:cxnLst/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/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/>
              <a:ahLst/>
              <a:cxnLst/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/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/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/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/>
              <a:ahLst/>
              <a:cxnLst/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/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/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/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/>
              <a:ahLst/>
              <a:cxnLst/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/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/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/>
              <a:ahLst/>
              <a:cxnLst/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/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/>
              <a:ahLst/>
              <a:cxnLst/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/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/>
              <a:ahLst/>
              <a:cxnLst/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/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/>
              <a:ahLst/>
              <a:cxnLst/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/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/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/>
              <a:ahLst/>
              <a:cxnLst/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/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/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/>
              <a:ahLst/>
              <a:cxnLst/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/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/>
              <a:ahLst/>
              <a:cxnLst/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/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/>
              <a:ahLst/>
              <a:cxnLst/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/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/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/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/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/>
              <a:ahLst/>
              <a:cxnLst/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/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/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/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/>
              <a:ahLst/>
              <a:cxnLst/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/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/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/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/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/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/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/>
              <a:ahLst/>
              <a:cxnLst/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/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/>
              <a:ahLst/>
              <a:cxnLst/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/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/>
              <a:ahLst/>
              <a:cxnLst/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/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/>
              <a:ahLst/>
              <a:cxnLst/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/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/>
              <a:ahLst/>
              <a:cxnLst/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/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/>
              <a:ahLst/>
              <a:cxnLst/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/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/>
              <a:ahLst/>
              <a:cxnLst/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/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/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/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/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/>
              <a:ahLst/>
              <a:cxnLst/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/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/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/>
              <a:ahLst/>
              <a:cxnLst/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/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/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/>
              <a:ahLst/>
              <a:cxnLst/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/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/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/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/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/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/>
              <a:ahLst/>
              <a:cxnLst/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/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/>
              <a:ahLst/>
              <a:cxnLst/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/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/>
              <a:ahLst/>
              <a:cxnLst/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/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/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/>
              <a:ahLst/>
              <a:cxnLst/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0F082710-245A-48CB-A5F6-8BB1DF6AB298}" type="datetimeFigureOut">
              <a:rPr lang="en-US" dirty="0"/>
              <a:pPr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24578CCF-2EC4-44CB-A694-F6F6E59A398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0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F26B43"/>
          </p15:clr>
        </p15:guide>
        <p15:guide id="2" pos="6792">
          <p15:clr>
            <a:srgbClr val="F26B43"/>
          </p15:clr>
        </p15:guide>
        <p15:guide id="3" pos="3720">
          <p15:clr>
            <a:srgbClr val="F26B43"/>
          </p15:clr>
        </p15:guide>
        <p15:guide id="4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ss-Chill/EE5179_Projec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1327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48550/arxiv.2111.0988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FDAD-0334-B749-0CF7-27BF0DEC1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Image Restoration from Noisy &amp; Blur Images while Preserving</a:t>
            </a:r>
            <a:endParaRPr lang="en-US"/>
          </a:p>
          <a:p>
            <a:r>
              <a:rPr lang="en-US">
                <a:ea typeface="+mj-lt"/>
                <a:cs typeface="+mj-lt"/>
              </a:rPr>
              <a:t>Defects of Interest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1ACFE-953C-0931-4437-8334CF369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174" y="4431400"/>
            <a:ext cx="10782726" cy="176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EE5179 Deep Learning for Imaging – class project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Jul - Nov 2024</a:t>
            </a:r>
            <a:endParaRPr lang="en-US"/>
          </a:p>
          <a:p>
            <a:r>
              <a:rPr lang="en-US" err="1"/>
              <a:t>Github</a:t>
            </a:r>
            <a:r>
              <a:rPr lang="en-US"/>
              <a:t> link: </a:t>
            </a:r>
            <a:r>
              <a:rPr lang="en-US">
                <a:ea typeface="+mn-lt"/>
                <a:cs typeface="+mn-lt"/>
                <a:hlinkClick r:id="rId2"/>
              </a:rPr>
              <a:t>https://github.com/Juss-Chill/EE5179_Project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r>
              <a:rPr lang="en-US"/>
              <a:t>(</a:t>
            </a:r>
            <a:r>
              <a:rPr lang="en-US" err="1"/>
              <a:t>BesT</a:t>
            </a:r>
            <a:r>
              <a:rPr lang="en-US"/>
              <a:t> </a:t>
            </a:r>
            <a:r>
              <a:rPr lang="en-US" err="1"/>
              <a:t>MOdel</a:t>
            </a:r>
            <a:r>
              <a:rPr lang="en-US"/>
              <a:t> is On MAIN Branch)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23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EBF5-5FBF-491D-09BF-C93A4A24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0398-5B34-45C2-BAF0-C06104D1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>
                <a:ea typeface="+mn-lt"/>
                <a:cs typeface="+mn-lt"/>
              </a:rPr>
              <a:t>Input image is processed as tiles instead of whole image due to GPU memory constraints. </a:t>
            </a:r>
            <a:endParaRPr lang="en-US"/>
          </a:p>
          <a:p>
            <a:pPr marL="342900" indent="-342900"/>
            <a:r>
              <a:rPr lang="en-US">
                <a:ea typeface="+mn-lt"/>
                <a:cs typeface="+mn-lt"/>
              </a:rPr>
              <a:t>Validation experiments are done for different tile sizes and tile overlap sizes.</a:t>
            </a:r>
            <a:endParaRPr lang="en-US"/>
          </a:p>
          <a:p>
            <a:pPr marL="342900" indent="-342900"/>
            <a:r>
              <a:rPr lang="en-US">
                <a:ea typeface="+mn-lt"/>
                <a:cs typeface="+mn-lt"/>
              </a:rPr>
              <a:t>(Tile size, Tile overlap size) of (256, 64) gives best performance. Hence, the results generated by this combination are considered. 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53E5-8DA6-A07B-747E-2787624D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903B-4EA9-464C-89E8-FA32E34DCD48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C106E-696A-D6AE-4BA0-E1D63D99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CF5A2-34A0-D890-D61D-3C608369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34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A49A-1C1F-FD43-6125-7BF5FC04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17117-B9F8-D14A-F268-7FB76BCC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0F88-5B11-4DED-A051-320E09641BBB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DB21-1FC8-BB81-81E6-FF44397E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195A7-6A9D-51E8-D196-30A7D55C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11</a:t>
            </a:fld>
            <a:endParaRPr lang="en-US"/>
          </a:p>
        </p:txBody>
      </p:sp>
      <p:pic>
        <p:nvPicPr>
          <p:cNvPr id="7" name="Picture 6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9EFA34F2-1E29-6C24-2986-27600DE87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29" y="1580469"/>
            <a:ext cx="7465785" cy="45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8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9214-1453-92FF-CDD4-E536CA78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8C1C2-D95B-E94E-CB51-66CFB4CEC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38CB6-92A6-406F-9CF7-2CE7418C2B98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E3358-A771-F87E-15DF-F41462C2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B528A-D7B5-9A01-7A49-CAFF0A5F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12</a:t>
            </a:fld>
            <a:endParaRPr lang="en-US"/>
          </a:p>
        </p:txBody>
      </p:sp>
      <p:pic>
        <p:nvPicPr>
          <p:cNvPr id="7" name="Picture 6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B6E664BF-F91C-EBA4-396C-934915D28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88" y="1571397"/>
            <a:ext cx="7384141" cy="451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5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FBC5-DFA2-D5E6-8980-EE1C7061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4A78-019C-0091-93F5-965720F65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PSNR on entire validation set: 28.55 dB</a:t>
            </a:r>
            <a:endParaRPr lang="en-US" b="1"/>
          </a:p>
          <a:p>
            <a:pPr marL="0" indent="0">
              <a:buClr>
                <a:srgbClr val="C3B2A7"/>
              </a:buClr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DF579-2A31-BC7C-5340-F3CFC4734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FC06-E84F-4767-9EE1-E992DA69870F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76E95-3924-1663-047E-2A30CF93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224D4-6805-584C-6734-B8CAEC47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13</a:t>
            </a:fld>
            <a:endParaRPr lang="en-US"/>
          </a:p>
        </p:txBody>
      </p:sp>
      <p:pic>
        <p:nvPicPr>
          <p:cNvPr id="7" name="Picture 6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FF2B06AA-CFEF-8464-CE7E-D718480C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857" y="2678112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42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223E-9E2A-CFEF-AC17-7B279A79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A9A96-5A97-2B87-3720-9EC5317D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SSIM on entire validation set: 0.7774</a:t>
            </a: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E1ED9-D59D-9CF3-6352-CBF296D1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D12C-24A1-45D3-8965-BE2FA7955F25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637C6-F15D-D40A-DA80-CED225D0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AD9E7-6610-D0A9-F481-31D317AB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14</a:t>
            </a:fld>
            <a:endParaRPr lang="en-US"/>
          </a:p>
        </p:txBody>
      </p:sp>
      <p:pic>
        <p:nvPicPr>
          <p:cNvPr id="7" name="Picture 6" descr="A graph of objects type&#10;&#10;Description automatically generated">
            <a:extLst>
              <a:ext uri="{FF2B5EF4-FFF2-40B4-BE49-F238E27FC236}">
                <a16:creationId xmlns:a16="http://schemas.microsoft.com/office/drawing/2014/main" id="{15B47BCE-1ED4-C3CE-BC54-03820FDF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678112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8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F507-D05B-397A-155B-5AE5D003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Reconstructed Images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280E1-57F9-F553-41B5-4D9E5ED9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7DB3-F468-4F2D-BE3C-18C68189D1AD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CDB24-7D83-F65C-1928-0A4712D26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FD181-4B04-B86E-0CBD-57514A11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15</a:t>
            </a:fld>
            <a:endParaRPr lang="en-US"/>
          </a:p>
        </p:txBody>
      </p:sp>
      <p:pic>
        <p:nvPicPr>
          <p:cNvPr id="7" name="Picture 6" descr="A close-up of a zipper&#10;&#10;Description automatically generated">
            <a:extLst>
              <a:ext uri="{FF2B5EF4-FFF2-40B4-BE49-F238E27FC236}">
                <a16:creationId xmlns:a16="http://schemas.microsoft.com/office/drawing/2014/main" id="{7788B2A4-F4E3-3F10-478C-F13E9739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18" y="2085975"/>
            <a:ext cx="2686050" cy="2686050"/>
          </a:xfrm>
          <a:prstGeom prst="rect">
            <a:avLst/>
          </a:prstGeom>
        </p:spPr>
      </p:pic>
      <p:pic>
        <p:nvPicPr>
          <p:cNvPr id="8" name="Picture 7" descr="A black spot on a wood surface&#10;&#10;Description automatically generated">
            <a:extLst>
              <a:ext uri="{FF2B5EF4-FFF2-40B4-BE49-F238E27FC236}">
                <a16:creationId xmlns:a16="http://schemas.microsoft.com/office/drawing/2014/main" id="{8126997A-0AFE-4724-61A2-0913BAF2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10" y="2219326"/>
            <a:ext cx="2419350" cy="2419350"/>
          </a:xfrm>
          <a:prstGeom prst="rect">
            <a:avLst/>
          </a:prstGeom>
        </p:spPr>
      </p:pic>
      <p:pic>
        <p:nvPicPr>
          <p:cNvPr id="9" name="Picture 8" descr="A black electronic device with white legs and black dots&#10;&#10;Description automatically generated">
            <a:extLst>
              <a:ext uri="{FF2B5EF4-FFF2-40B4-BE49-F238E27FC236}">
                <a16:creationId xmlns:a16="http://schemas.microsoft.com/office/drawing/2014/main" id="{B738B5C2-D9E6-F522-FE1E-EE5E841E1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032" y="2153104"/>
            <a:ext cx="2533650" cy="2533650"/>
          </a:xfrm>
          <a:prstGeom prst="rect">
            <a:avLst/>
          </a:prstGeom>
        </p:spPr>
      </p:pic>
      <p:pic>
        <p:nvPicPr>
          <p:cNvPr id="10" name="Picture 9" descr="A white object with red dots&#10;&#10;Description automatically generated">
            <a:extLst>
              <a:ext uri="{FF2B5EF4-FFF2-40B4-BE49-F238E27FC236}">
                <a16:creationId xmlns:a16="http://schemas.microsoft.com/office/drawing/2014/main" id="{8A23FE05-DEB8-25D3-AD74-EBC12796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605" y="2185534"/>
            <a:ext cx="25050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E8AD-135D-2984-9D8B-61604A30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Reconstructed Images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E876D-A879-BA04-0CF7-45F129046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9BD87-B408-41B9-AF4A-A6E3B73C1687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8791C-51C6-EAA3-1E24-217A9F27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77870-AC1B-0E3C-C8B0-40314407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16</a:t>
            </a:fld>
            <a:endParaRPr lang="en-US"/>
          </a:p>
        </p:txBody>
      </p:sp>
      <p:pic>
        <p:nvPicPr>
          <p:cNvPr id="7" name="Picture 6" descr="A black and white speckled surface&#10;&#10;Description automatically generated">
            <a:extLst>
              <a:ext uri="{FF2B5EF4-FFF2-40B4-BE49-F238E27FC236}">
                <a16:creationId xmlns:a16="http://schemas.microsoft.com/office/drawing/2014/main" id="{63B9EE7C-7347-BA5E-02BF-212BE7E7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19" y="2138362"/>
            <a:ext cx="2581275" cy="2581275"/>
          </a:xfrm>
          <a:prstGeom prst="rect">
            <a:avLst/>
          </a:prstGeom>
        </p:spPr>
      </p:pic>
      <p:pic>
        <p:nvPicPr>
          <p:cNvPr id="8" name="Picture 7" descr="A close up of a screw&#10;&#10;Description automatically generated">
            <a:extLst>
              <a:ext uri="{FF2B5EF4-FFF2-40B4-BE49-F238E27FC236}">
                <a16:creationId xmlns:a16="http://schemas.microsoft.com/office/drawing/2014/main" id="{7A06E8DD-A45E-1E19-F64E-6C2E23D2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2209800"/>
            <a:ext cx="2438400" cy="2438400"/>
          </a:xfrm>
          <a:prstGeom prst="rect">
            <a:avLst/>
          </a:prstGeom>
        </p:spPr>
      </p:pic>
      <p:pic>
        <p:nvPicPr>
          <p:cNvPr id="9" name="Picture 8" descr="A white oval object with a letter and a black background&#10;&#10;Description automatically generated">
            <a:extLst>
              <a:ext uri="{FF2B5EF4-FFF2-40B4-BE49-F238E27FC236}">
                <a16:creationId xmlns:a16="http://schemas.microsoft.com/office/drawing/2014/main" id="{031310D3-70BD-35A0-2E5D-01149526B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212" y="2133600"/>
            <a:ext cx="2590800" cy="2590800"/>
          </a:xfrm>
          <a:prstGeom prst="rect">
            <a:avLst/>
          </a:prstGeom>
        </p:spPr>
      </p:pic>
      <p:pic>
        <p:nvPicPr>
          <p:cNvPr id="10" name="Picture 9" descr="A close up of a metal object&#10;&#10;Description automatically generated">
            <a:extLst>
              <a:ext uri="{FF2B5EF4-FFF2-40B4-BE49-F238E27FC236}">
                <a16:creationId xmlns:a16="http://schemas.microsoft.com/office/drawing/2014/main" id="{FD83F32F-E6F0-214E-70DB-CDE0AF531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610" y="2028825"/>
            <a:ext cx="28003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6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C020-95C6-5402-BDFE-14DCC114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Reconstructed Images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53830-6D8D-0FE0-2F5A-B61317B1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DF7C-2C53-4DEF-B529-BF9DCE3F51E7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A5A37-AA5A-1661-64E1-EAA5BB14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3083E-8948-C828-C177-1724BC0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17</a:t>
            </a:fld>
            <a:endParaRPr lang="en-US"/>
          </a:p>
        </p:txBody>
      </p:sp>
      <p:pic>
        <p:nvPicPr>
          <p:cNvPr id="7" name="Picture 6" descr="A close up of a skin&#10;&#10;Description automatically generated">
            <a:extLst>
              <a:ext uri="{FF2B5EF4-FFF2-40B4-BE49-F238E27FC236}">
                <a16:creationId xmlns:a16="http://schemas.microsoft.com/office/drawing/2014/main" id="{F7307762-6614-0B55-A205-47A90264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19" y="2365148"/>
            <a:ext cx="2173061" cy="2145847"/>
          </a:xfrm>
          <a:prstGeom prst="rect">
            <a:avLst/>
          </a:prstGeom>
        </p:spPr>
      </p:pic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DAE94CF8-BBCE-C651-A552-DE3243F2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507" y="2170792"/>
            <a:ext cx="2516415" cy="2516415"/>
          </a:xfrm>
          <a:prstGeom prst="rect">
            <a:avLst/>
          </a:prstGeom>
        </p:spPr>
      </p:pic>
      <p:pic>
        <p:nvPicPr>
          <p:cNvPr id="9" name="Picture 8" descr="A close up of a fence&#10;&#10;Description automatically generated">
            <a:extLst>
              <a:ext uri="{FF2B5EF4-FFF2-40B4-BE49-F238E27FC236}">
                <a16:creationId xmlns:a16="http://schemas.microsoft.com/office/drawing/2014/main" id="{875FE6C1-F201-34C3-AD63-67BE26953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887" y="2166029"/>
            <a:ext cx="2525940" cy="2525940"/>
          </a:xfrm>
          <a:prstGeom prst="rect">
            <a:avLst/>
          </a:prstGeom>
        </p:spPr>
      </p:pic>
      <p:pic>
        <p:nvPicPr>
          <p:cNvPr id="10" name="Picture 9" descr="A close up of a fabric&#10;&#10;Description automatically generated">
            <a:extLst>
              <a:ext uri="{FF2B5EF4-FFF2-40B4-BE49-F238E27FC236}">
                <a16:creationId xmlns:a16="http://schemas.microsoft.com/office/drawing/2014/main" id="{C28D8D42-CEFC-1501-713B-0EC85697F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985" y="21717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3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114C-5F9E-F57B-D883-4E24948A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Reconstructed Images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DCFB4-3485-3266-C2D8-8F0C91BF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4FA46-6CFE-4467-A437-FE337D0EB9DE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753C-10CA-F780-FFC6-DF120760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AA0F9-14D3-9F5F-3D4A-2426040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18</a:t>
            </a:fld>
            <a:endParaRPr lang="en-US"/>
          </a:p>
        </p:txBody>
      </p:sp>
      <p:pic>
        <p:nvPicPr>
          <p:cNvPr id="7" name="Picture 6" descr="A close up of a pill&#10;&#10;Description automatically generated">
            <a:extLst>
              <a:ext uri="{FF2B5EF4-FFF2-40B4-BE49-F238E27FC236}">
                <a16:creationId xmlns:a16="http://schemas.microsoft.com/office/drawing/2014/main" id="{5EF9297F-3B29-329C-ABBA-035CA8F3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79" y="2442709"/>
            <a:ext cx="2371725" cy="2371725"/>
          </a:xfrm>
          <a:prstGeom prst="rect">
            <a:avLst/>
          </a:prstGeom>
        </p:spPr>
      </p:pic>
      <p:pic>
        <p:nvPicPr>
          <p:cNvPr id="8" name="Picture 7" descr="A close up of a hole&#10;&#10;Description automatically generated">
            <a:extLst>
              <a:ext uri="{FF2B5EF4-FFF2-40B4-BE49-F238E27FC236}">
                <a16:creationId xmlns:a16="http://schemas.microsoft.com/office/drawing/2014/main" id="{C6473A03-A13C-F47E-33E4-E1B27E501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372" y="2405516"/>
            <a:ext cx="2409825" cy="2409825"/>
          </a:xfrm>
          <a:prstGeom prst="rect">
            <a:avLst/>
          </a:prstGeom>
        </p:spPr>
      </p:pic>
      <p:pic>
        <p:nvPicPr>
          <p:cNvPr id="9" name="Picture 8" descr="A black circle with orange lines&#10;&#10;Description automatically generated">
            <a:extLst>
              <a:ext uri="{FF2B5EF4-FFF2-40B4-BE49-F238E27FC236}">
                <a16:creationId xmlns:a16="http://schemas.microsoft.com/office/drawing/2014/main" id="{D1BCAE4E-C52F-00CE-F775-EAD53AA4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318" y="2171246"/>
            <a:ext cx="29146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78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E909-6921-E052-A33A-F5AE962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SCUNET Report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57BB-300F-ACF7-B60E-DD6D128D6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3BC-3BCB-499E-8311-5D5B53EAFD12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0D8E3-4163-9EDB-3853-69ACEE33F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25D4C-3941-0BFF-A91F-1470B55F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6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18D5-D030-F0BA-7188-5D199259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1BB2A-6983-3678-E116-DF476337D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DA24S005 - S Gokull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ED23S300 - Muni Srinivas B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MM23S008 - Sanjeev S N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ED23S025 - Satyam Kumar Verma</a:t>
            </a:r>
            <a:endParaRPr lang="en-US"/>
          </a:p>
          <a:p>
            <a:pPr>
              <a:buClr>
                <a:srgbClr val="C3B2A7"/>
              </a:buClr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606D-A740-FC5F-4B5D-7F1E1F99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185A8-550E-4E92-B164-E1A89C87C260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851D9-EE61-6582-7F79-B6FD8D4A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0DD0-0765-CD61-D965-CCE0A42D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43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DD37B5-BC1E-A8A7-D49C-3CA281E5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Architecture - </a:t>
            </a:r>
            <a:r>
              <a:rPr lang="en-US" err="1"/>
              <a:t>ScuNet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E6C61-7F51-5D9C-2C1C-A20E4609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3AA59-42B2-436B-BC57-F37F4FDA4E58}" type="datetime1"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E3BFD-9C79-06B5-2B39-52A01C4DB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709A9-1E14-F8A8-CDF0-F3F2AB54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20</a:t>
            </a:fld>
            <a:endParaRPr lang="en-US"/>
          </a:p>
        </p:txBody>
      </p:sp>
      <p:pic>
        <p:nvPicPr>
          <p:cNvPr id="7" name="Picture 6" descr="A diagram of a block diagram&#10;&#10;Description automatically generated">
            <a:extLst>
              <a:ext uri="{FF2B5EF4-FFF2-40B4-BE49-F238E27FC236}">
                <a16:creationId xmlns:a16="http://schemas.microsoft.com/office/drawing/2014/main" id="{F986667E-A7B7-4AC6-0B21-C686F427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3" y="1958343"/>
            <a:ext cx="11772378" cy="294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98CF31-B31E-FF90-6A64-003E0A4177E8}"/>
              </a:ext>
            </a:extLst>
          </p:cNvPr>
          <p:cNvSpPr txBox="1"/>
          <p:nvPr/>
        </p:nvSpPr>
        <p:spPr>
          <a:xfrm>
            <a:off x="522602" y="5241390"/>
            <a:ext cx="1131279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Paper link </a:t>
            </a:r>
            <a:r>
              <a:rPr lang="en-US"/>
              <a:t>: </a:t>
            </a:r>
            <a:r>
              <a:rPr lang="en-US">
                <a:ea typeface="+mn-lt"/>
                <a:cs typeface="+mn-lt"/>
                <a:hlinkClick r:id="rId3"/>
              </a:rPr>
              <a:t>https://arxiv.org/pdf/2203.13278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r>
              <a:rPr lang="en-US" b="1"/>
              <a:t>Citation </a:t>
            </a:r>
            <a:r>
              <a:rPr lang="en-US"/>
              <a:t>: </a:t>
            </a:r>
            <a:r>
              <a:rPr lang="en-US">
                <a:ea typeface="+mn-lt"/>
                <a:cs typeface="+mn-lt"/>
              </a:rPr>
              <a:t>Zhang, K., Li, Y., Liang, J. </a:t>
            </a:r>
            <a:r>
              <a:rPr lang="en-US" i="1">
                <a:ea typeface="+mn-lt"/>
                <a:cs typeface="+mn-lt"/>
              </a:rPr>
              <a:t>et al.</a:t>
            </a:r>
            <a:r>
              <a:rPr lang="en-US">
                <a:ea typeface="+mn-lt"/>
                <a:cs typeface="+mn-lt"/>
              </a:rPr>
              <a:t> Practical Blind Image Denoising via Swin-Conv-</a:t>
            </a:r>
            <a:r>
              <a:rPr lang="en-US" err="1">
                <a:ea typeface="+mn-lt"/>
                <a:cs typeface="+mn-lt"/>
              </a:rPr>
              <a:t>UNet</a:t>
            </a:r>
            <a:r>
              <a:rPr lang="en-US">
                <a:ea typeface="+mn-lt"/>
                <a:cs typeface="+mn-lt"/>
              </a:rPr>
              <a:t> and Data Synthesis. </a:t>
            </a:r>
            <a:r>
              <a:rPr lang="en-US" i="1">
                <a:ea typeface="+mn-lt"/>
                <a:cs typeface="+mn-lt"/>
              </a:rPr>
              <a:t>Mach. Intell. Res.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ea typeface="+mn-lt"/>
                <a:cs typeface="+mn-lt"/>
              </a:rPr>
              <a:t>20</a:t>
            </a:r>
            <a:r>
              <a:rPr lang="en-US">
                <a:ea typeface="+mn-lt"/>
                <a:cs typeface="+mn-lt"/>
              </a:rPr>
              <a:t>, 822–836 (2023). https://doi.org/10.1007/s11633-023-1466-0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64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DFCD8BD-3F0F-0C78-0C7D-680E607ED8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149514"/>
              </p:ext>
            </p:extLst>
          </p:nvPr>
        </p:nvGraphicFramePr>
        <p:xfrm>
          <a:off x="357481" y="216370"/>
          <a:ext cx="11639075" cy="638427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239839">
                  <a:extLst>
                    <a:ext uri="{9D8B030D-6E8A-4147-A177-3AD203B41FA5}">
                      <a16:colId xmlns:a16="http://schemas.microsoft.com/office/drawing/2014/main" val="2955841961"/>
                    </a:ext>
                  </a:extLst>
                </a:gridCol>
                <a:gridCol w="1273446">
                  <a:extLst>
                    <a:ext uri="{9D8B030D-6E8A-4147-A177-3AD203B41FA5}">
                      <a16:colId xmlns:a16="http://schemas.microsoft.com/office/drawing/2014/main" val="1714964299"/>
                    </a:ext>
                  </a:extLst>
                </a:gridCol>
                <a:gridCol w="1334088">
                  <a:extLst>
                    <a:ext uri="{9D8B030D-6E8A-4147-A177-3AD203B41FA5}">
                      <a16:colId xmlns:a16="http://schemas.microsoft.com/office/drawing/2014/main" val="1438181567"/>
                    </a:ext>
                  </a:extLst>
                </a:gridCol>
                <a:gridCol w="1352314">
                  <a:extLst>
                    <a:ext uri="{9D8B030D-6E8A-4147-A177-3AD203B41FA5}">
                      <a16:colId xmlns:a16="http://schemas.microsoft.com/office/drawing/2014/main" val="1421083306"/>
                    </a:ext>
                  </a:extLst>
                </a:gridCol>
                <a:gridCol w="1194576">
                  <a:extLst>
                    <a:ext uri="{9D8B030D-6E8A-4147-A177-3AD203B41FA5}">
                      <a16:colId xmlns:a16="http://schemas.microsoft.com/office/drawing/2014/main" val="4253120282"/>
                    </a:ext>
                  </a:extLst>
                </a:gridCol>
                <a:gridCol w="1061203">
                  <a:extLst>
                    <a:ext uri="{9D8B030D-6E8A-4147-A177-3AD203B41FA5}">
                      <a16:colId xmlns:a16="http://schemas.microsoft.com/office/drawing/2014/main" val="1815597778"/>
                    </a:ext>
                  </a:extLst>
                </a:gridCol>
                <a:gridCol w="1061203">
                  <a:extLst>
                    <a:ext uri="{9D8B030D-6E8A-4147-A177-3AD203B41FA5}">
                      <a16:colId xmlns:a16="http://schemas.microsoft.com/office/drawing/2014/main" val="2258634539"/>
                    </a:ext>
                  </a:extLst>
                </a:gridCol>
                <a:gridCol w="1061203">
                  <a:extLst>
                    <a:ext uri="{9D8B030D-6E8A-4147-A177-3AD203B41FA5}">
                      <a16:colId xmlns:a16="http://schemas.microsoft.com/office/drawing/2014/main" val="1663086307"/>
                    </a:ext>
                  </a:extLst>
                </a:gridCol>
                <a:gridCol w="1061203">
                  <a:extLst>
                    <a:ext uri="{9D8B030D-6E8A-4147-A177-3AD203B41FA5}">
                      <a16:colId xmlns:a16="http://schemas.microsoft.com/office/drawing/2014/main" val="2377523675"/>
                    </a:ext>
                  </a:extLst>
                </a:gridCol>
              </a:tblGrid>
              <a:tr h="368709">
                <a:tc rowSpan="2">
                  <a:txBody>
                    <a:bodyPr/>
                    <a:lstStyle/>
                    <a:p>
                      <a:r>
                        <a:rPr lang="en-US"/>
                        <a:t>Class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/>
                        <a:t>Epochs = 50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Epochs = 100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Epochs = 150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Epochs = 200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042335"/>
                  </a:ext>
                </a:extLst>
              </a:tr>
              <a:tr h="336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PSNR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venir Next LT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SSIM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PSNR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Avenir Next LT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SSIM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22761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Bottle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29.2687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0.8835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30.5046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0.8866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30.5237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0.8894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30.2843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0.88636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729148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17.40879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0.44996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17.4441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0.4458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17.1526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0.44425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17.3423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0.43312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812329"/>
                  </a:ext>
                </a:extLst>
              </a:tr>
              <a:tr h="529166">
                <a:tc>
                  <a:txBody>
                    <a:bodyPr/>
                    <a:lstStyle/>
                    <a:p>
                      <a:r>
                        <a:rPr lang="en-US"/>
                        <a:t>Capsule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16.51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28.8095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0.8704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29.0696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0.87056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28.1470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0.8691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1966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Carpet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17.5406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0.29934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17.7514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0.2936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17.6359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0.2931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17.42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0.299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195808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Grid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16.5135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0.24656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16.5910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0.24819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16.637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0.24547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16.663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0.24967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059433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Hazelnut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22.62002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0.78044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22.9756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0.7754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22.6856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0.77903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22.559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0.7645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311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Leather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23.551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0.4025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23.7281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0.39674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23.9969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0.39769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23.3753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0.39140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013434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Metal nut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17.2246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0.5542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17.1273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0.5540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16.8841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0.55048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17.0177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0.54680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03806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Pill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26.4830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0.83851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27.2398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0.83708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26.7589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0.83934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27.1981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0.8301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013386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Screw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17.8265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0.7630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17.822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0.76280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17.1993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0.7614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18.1474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0.7618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86494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17.6185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0.20306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17.3961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0.1934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16.7840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0.1895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17.2588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0.1846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655433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Truth brush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27.2639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0.8599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30.1762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0.87765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29.1604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0.8772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28.7491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0.8718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605950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Transistor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20.5161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0.6821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21.8324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0.68409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21.4560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0.6820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21.751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0.6795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541054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20.1684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0.361780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21.3461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0.3622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22.1571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0.3813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20.7846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0.3202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742620"/>
                  </a:ext>
                </a:extLst>
              </a:tr>
              <a:tr h="336061">
                <a:tc>
                  <a:txBody>
                    <a:bodyPr/>
                    <a:lstStyle/>
                    <a:p>
                      <a:r>
                        <a:rPr lang="en-US"/>
                        <a:t>Zipper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20.842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0.48961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20.7025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0.4774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20.7978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0.18955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20.5258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0.4736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57823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CC751-58B9-3EEF-D091-0221EB4F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7FD3-8534-46F1-BDDD-297F4EF27D3F}" type="datetime1">
              <a:t>11/2/2024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EA079-E249-D032-973C-447078ED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1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3F73-8E5C-88A3-498E-AFB78DCE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Average PSNR and SSIM Values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1171CB-6EDB-AC2F-D82B-19C3FADB1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702204"/>
              </p:ext>
            </p:extLst>
          </p:nvPr>
        </p:nvGraphicFramePr>
        <p:xfrm>
          <a:off x="1069975" y="1874838"/>
          <a:ext cx="80287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905">
                  <a:extLst>
                    <a:ext uri="{9D8B030D-6E8A-4147-A177-3AD203B41FA5}">
                      <a16:colId xmlns:a16="http://schemas.microsoft.com/office/drawing/2014/main" val="3979998069"/>
                    </a:ext>
                  </a:extLst>
                </a:gridCol>
                <a:gridCol w="1422870">
                  <a:extLst>
                    <a:ext uri="{9D8B030D-6E8A-4147-A177-3AD203B41FA5}">
                      <a16:colId xmlns:a16="http://schemas.microsoft.com/office/drawing/2014/main" val="2321272178"/>
                    </a:ext>
                  </a:extLst>
                </a:gridCol>
                <a:gridCol w="1387592">
                  <a:extLst>
                    <a:ext uri="{9D8B030D-6E8A-4147-A177-3AD203B41FA5}">
                      <a16:colId xmlns:a16="http://schemas.microsoft.com/office/drawing/2014/main" val="3501602869"/>
                    </a:ext>
                  </a:extLst>
                </a:gridCol>
                <a:gridCol w="1293518">
                  <a:extLst>
                    <a:ext uri="{9D8B030D-6E8A-4147-A177-3AD203B41FA5}">
                      <a16:colId xmlns:a16="http://schemas.microsoft.com/office/drawing/2014/main" val="3884504862"/>
                    </a:ext>
                  </a:extLst>
                </a:gridCol>
                <a:gridCol w="1819885">
                  <a:extLst>
                    <a:ext uri="{9D8B030D-6E8A-4147-A177-3AD203B41FA5}">
                      <a16:colId xmlns:a16="http://schemas.microsoft.com/office/drawing/2014/main" val="1680512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46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Average 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20.757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22.0964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21.926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21.8148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Average 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0.5373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0.577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0.5593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0.5707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4061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97088-FCAF-4BD3-DC8C-72A0A3134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FF6EA-9A87-46B4-A23F-FEB1CB0C91EB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61DBB-F6F1-EE83-4BA9-166431F6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60C43-CFDD-8061-5F2C-01D29249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22</a:t>
            </a:fld>
            <a:endParaRPr lang="en-US"/>
          </a:p>
        </p:txBody>
      </p:sp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2E4F77D3-A642-619E-99F5-837B8782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31823"/>
            <a:ext cx="3830697" cy="2854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983C54-B5EB-3208-0C16-4F917A248BC8}"/>
              </a:ext>
            </a:extLst>
          </p:cNvPr>
          <p:cNvSpPr txBox="1"/>
          <p:nvPr/>
        </p:nvSpPr>
        <p:spPr>
          <a:xfrm>
            <a:off x="5090604" y="4488186"/>
            <a:ext cx="59129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Loss Plot : </a:t>
            </a:r>
            <a:r>
              <a:rPr lang="en-US"/>
              <a:t>The plot here is for 500 Epochs that we have trained for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3768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8E1F-02F1-8098-27A8-01546A0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wise PSNR Results</a:t>
            </a:r>
          </a:p>
        </p:txBody>
      </p:sp>
      <p:pic>
        <p:nvPicPr>
          <p:cNvPr id="7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68AECA9-79CA-F2A0-9587-7B7477C9B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880" y="1830112"/>
            <a:ext cx="9895973" cy="4420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FB123-6101-FA0B-E3ED-60A2BA94D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8F76-D917-495C-BEF9-83BCE315F3DD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3B01C-2D30-9A71-4977-425681E62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F3A91-9D93-1514-0791-93F332E2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45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8E1F-02F1-8098-27A8-01546A0E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wise SSIM Results</a:t>
            </a:r>
          </a:p>
        </p:txBody>
      </p:sp>
      <p:pic>
        <p:nvPicPr>
          <p:cNvPr id="7" name="Content Placeholder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98302D3-81F7-5550-9179-784B3A258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668" y="1712390"/>
            <a:ext cx="8965259" cy="45627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FB123-6101-FA0B-E3ED-60A2BA94D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38F76-D917-495C-BEF9-83BCE315F3DD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3B01C-2D30-9A71-4977-425681E62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F3A91-9D93-1514-0791-93F332E2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1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884D-9B24-3AED-0F3E-72E3AD70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59" y="-5699"/>
            <a:ext cx="9634011" cy="563563"/>
          </a:xfrm>
        </p:spPr>
        <p:txBody>
          <a:bodyPr>
            <a:normAutofit fontScale="90000"/>
          </a:bodyPr>
          <a:lstStyle/>
          <a:p>
            <a:r>
              <a:rPr lang="en-US"/>
              <a:t>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ADAE1D0-41A3-BBE4-8834-1FC0A2EDB4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901850"/>
              </p:ext>
            </p:extLst>
          </p:nvPr>
        </p:nvGraphicFramePr>
        <p:xfrm>
          <a:off x="-2469" y="567208"/>
          <a:ext cx="12185725" cy="5906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45">
                  <a:extLst>
                    <a:ext uri="{9D8B030D-6E8A-4147-A177-3AD203B41FA5}">
                      <a16:colId xmlns:a16="http://schemas.microsoft.com/office/drawing/2014/main" val="3684559316"/>
                    </a:ext>
                  </a:extLst>
                </a:gridCol>
                <a:gridCol w="2437145">
                  <a:extLst>
                    <a:ext uri="{9D8B030D-6E8A-4147-A177-3AD203B41FA5}">
                      <a16:colId xmlns:a16="http://schemas.microsoft.com/office/drawing/2014/main" val="361760223"/>
                    </a:ext>
                  </a:extLst>
                </a:gridCol>
                <a:gridCol w="2437145">
                  <a:extLst>
                    <a:ext uri="{9D8B030D-6E8A-4147-A177-3AD203B41FA5}">
                      <a16:colId xmlns:a16="http://schemas.microsoft.com/office/drawing/2014/main" val="3874276398"/>
                    </a:ext>
                  </a:extLst>
                </a:gridCol>
                <a:gridCol w="2437145">
                  <a:extLst>
                    <a:ext uri="{9D8B030D-6E8A-4147-A177-3AD203B41FA5}">
                      <a16:colId xmlns:a16="http://schemas.microsoft.com/office/drawing/2014/main" val="1769869415"/>
                    </a:ext>
                  </a:extLst>
                </a:gridCol>
                <a:gridCol w="2437145">
                  <a:extLst>
                    <a:ext uri="{9D8B030D-6E8A-4147-A177-3AD203B41FA5}">
                      <a16:colId xmlns:a16="http://schemas.microsoft.com/office/drawing/2014/main" val="3408358916"/>
                    </a:ext>
                  </a:extLst>
                </a:gridCol>
              </a:tblGrid>
              <a:tr h="1181358">
                <a:tc>
                  <a:txBody>
                    <a:bodyPr/>
                    <a:lstStyle/>
                    <a:p>
                      <a:r>
                        <a:rPr lang="en-US"/>
                        <a:t>Ground Truth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Epochs =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Avenir Next LT Pro"/>
                        </a:rPr>
                        <a:t>Epochs = 100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Avenir Next LT Pro"/>
                        </a:rPr>
                        <a:t>Epochs = 150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Avenir Next LT Pro"/>
                        </a:rPr>
                        <a:t>Epochs = 200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06814"/>
                  </a:ext>
                </a:extLst>
              </a:tr>
              <a:tr h="2362717">
                <a:tc>
                  <a:txBody>
                    <a:bodyPr/>
                    <a:lstStyle/>
                    <a:p>
                      <a:r>
                        <a:rPr lang="en-US"/>
                        <a:t>Bottle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078153"/>
                  </a:ext>
                </a:extLst>
              </a:tr>
              <a:tr h="2362717">
                <a:tc>
                  <a:txBody>
                    <a:bodyPr/>
                    <a:lstStyle/>
                    <a:p>
                      <a:r>
                        <a:rPr lang="en-US"/>
                        <a:t>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48336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DBD7F-D550-103E-68E1-5BBFB474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7E7AE-C2AF-48EE-B074-7BDFAD6AE186}" type="datetime1">
              <a:t>11/2/2024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B0796-C7C3-263E-7D92-6D2DF1DB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25</a:t>
            </a:fld>
            <a:endParaRPr lang="en-US"/>
          </a:p>
        </p:txBody>
      </p:sp>
      <p:pic>
        <p:nvPicPr>
          <p:cNvPr id="8" name="Picture 7" descr="A black circle with a white background&#10;&#10;Description automatically generated">
            <a:extLst>
              <a:ext uri="{FF2B5EF4-FFF2-40B4-BE49-F238E27FC236}">
                <a16:creationId xmlns:a16="http://schemas.microsoft.com/office/drawing/2014/main" id="{A5FB3558-7259-3E94-D630-ABF28F04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2" y="1802732"/>
            <a:ext cx="2269958" cy="2219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5451F-D7CA-43B0-53C7-BFEE0416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3" y="4138862"/>
            <a:ext cx="2279984" cy="2249906"/>
          </a:xfrm>
          <a:prstGeom prst="rect">
            <a:avLst/>
          </a:prstGeom>
        </p:spPr>
      </p:pic>
      <p:pic>
        <p:nvPicPr>
          <p:cNvPr id="10" name="Picture 9" descr="A close up of a black circle&#10;&#10;Description automatically generated">
            <a:extLst>
              <a:ext uri="{FF2B5EF4-FFF2-40B4-BE49-F238E27FC236}">
                <a16:creationId xmlns:a16="http://schemas.microsoft.com/office/drawing/2014/main" id="{3C813A40-3693-78A0-5AA1-CE978E45E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705" y="1802732"/>
            <a:ext cx="2219827" cy="2219827"/>
          </a:xfrm>
          <a:prstGeom prst="rect">
            <a:avLst/>
          </a:prstGeom>
        </p:spPr>
      </p:pic>
      <p:pic>
        <p:nvPicPr>
          <p:cNvPr id="11" name="Picture 10" descr="A close up of a black circle&#10;&#10;Description automatically generated">
            <a:extLst>
              <a:ext uri="{FF2B5EF4-FFF2-40B4-BE49-F238E27FC236}">
                <a16:creationId xmlns:a16="http://schemas.microsoft.com/office/drawing/2014/main" id="{433DB6A7-3060-C2DD-CAF0-4EAFC893C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099" y="1802731"/>
            <a:ext cx="2189749" cy="2219828"/>
          </a:xfrm>
          <a:prstGeom prst="rect">
            <a:avLst/>
          </a:prstGeom>
        </p:spPr>
      </p:pic>
      <p:pic>
        <p:nvPicPr>
          <p:cNvPr id="12" name="Picture 11" descr="A close up of a black tube&#10;&#10;Description automatically generated">
            <a:extLst>
              <a:ext uri="{FF2B5EF4-FFF2-40B4-BE49-F238E27FC236}">
                <a16:creationId xmlns:a16="http://schemas.microsoft.com/office/drawing/2014/main" id="{45AA0408-EEF3-2DB7-5B3E-09167724A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416" y="1802732"/>
            <a:ext cx="2279985" cy="2219827"/>
          </a:xfrm>
          <a:prstGeom prst="rect">
            <a:avLst/>
          </a:prstGeom>
        </p:spPr>
      </p:pic>
      <p:pic>
        <p:nvPicPr>
          <p:cNvPr id="13" name="Picture 12" descr="A black circle with a white background&#10;&#10;Description automatically generated">
            <a:extLst>
              <a:ext uri="{FF2B5EF4-FFF2-40B4-BE49-F238E27FC236}">
                <a16:creationId xmlns:a16="http://schemas.microsoft.com/office/drawing/2014/main" id="{4B23B811-5A4A-045F-4114-8D1EBD3CD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3811" y="1802732"/>
            <a:ext cx="2279985" cy="2219827"/>
          </a:xfrm>
          <a:prstGeom prst="rect">
            <a:avLst/>
          </a:prstGeom>
        </p:spPr>
      </p:pic>
      <p:pic>
        <p:nvPicPr>
          <p:cNvPr id="14" name="Picture 13" descr="A close up of a fence&#10;&#10;Description automatically generated">
            <a:extLst>
              <a:ext uri="{FF2B5EF4-FFF2-40B4-BE49-F238E27FC236}">
                <a16:creationId xmlns:a16="http://schemas.microsoft.com/office/drawing/2014/main" id="{F77408CE-DD6E-E1F9-A05F-F31756294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3811" y="4138863"/>
            <a:ext cx="2269959" cy="2249907"/>
          </a:xfrm>
          <a:prstGeom prst="rect">
            <a:avLst/>
          </a:prstGeom>
        </p:spPr>
      </p:pic>
      <p:pic>
        <p:nvPicPr>
          <p:cNvPr id="15" name="Picture 14" descr="A close up of a fence&#10;&#10;Description automatically generated">
            <a:extLst>
              <a:ext uri="{FF2B5EF4-FFF2-40B4-BE49-F238E27FC236}">
                <a16:creationId xmlns:a16="http://schemas.microsoft.com/office/drawing/2014/main" id="{B3A74197-754E-B86F-6BFA-355B33326C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7416" y="4148890"/>
            <a:ext cx="2290010" cy="2239879"/>
          </a:xfrm>
          <a:prstGeom prst="rect">
            <a:avLst/>
          </a:prstGeom>
        </p:spPr>
      </p:pic>
      <p:pic>
        <p:nvPicPr>
          <p:cNvPr id="16" name="Picture 15" descr="A close up of a fence&#10;&#10;Description automatically generated">
            <a:extLst>
              <a:ext uri="{FF2B5EF4-FFF2-40B4-BE49-F238E27FC236}">
                <a16:creationId xmlns:a16="http://schemas.microsoft.com/office/drawing/2014/main" id="{B20B7B42-7FB0-1CC1-226E-14E7BA4C88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1100" y="4138863"/>
            <a:ext cx="2279984" cy="2249905"/>
          </a:xfrm>
          <a:prstGeom prst="rect">
            <a:avLst/>
          </a:prstGeom>
        </p:spPr>
      </p:pic>
      <p:pic>
        <p:nvPicPr>
          <p:cNvPr id="17" name="Picture 16" descr="A close up of a fence&#10;&#10;Description automatically generated">
            <a:extLst>
              <a:ext uri="{FF2B5EF4-FFF2-40B4-BE49-F238E27FC236}">
                <a16:creationId xmlns:a16="http://schemas.microsoft.com/office/drawing/2014/main" id="{AEF4FD9F-BB90-B62F-13DC-ACD29FB50A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4706" y="4148889"/>
            <a:ext cx="2219827" cy="22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4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0B0D-9770-F1AA-4B44-EA95A963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wise results for 100 Epochs (Best model)</a:t>
            </a:r>
          </a:p>
        </p:txBody>
      </p:sp>
      <p:pic>
        <p:nvPicPr>
          <p:cNvPr id="7" name="Content Placeholder 6" descr="A close up of a black tube&#10;&#10;Description automatically generated">
            <a:extLst>
              <a:ext uri="{FF2B5EF4-FFF2-40B4-BE49-F238E27FC236}">
                <a16:creationId xmlns:a16="http://schemas.microsoft.com/office/drawing/2014/main" id="{DA627594-7B69-2E47-A694-DD5953AE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V="1">
            <a:off x="326711" y="2309879"/>
            <a:ext cx="1705898" cy="16616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A5998-40F0-CD7A-5D03-D2A90C999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4B2C-289E-4C4E-9CF5-8A9B381FC570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95DB-523E-461C-8A11-4EF01D0A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D250E-0A83-01DE-1AD9-DC2FC050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D3E8A-229F-E187-8A8B-4FA32D8E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342" y="2293374"/>
            <a:ext cx="1693607" cy="1669027"/>
          </a:xfrm>
          <a:prstGeom prst="rect">
            <a:avLst/>
          </a:prstGeom>
        </p:spPr>
      </p:pic>
      <p:pic>
        <p:nvPicPr>
          <p:cNvPr id="9" name="Picture 8" descr="A close up of a pill&#10;&#10;Description automatically generated">
            <a:extLst>
              <a:ext uri="{FF2B5EF4-FFF2-40B4-BE49-F238E27FC236}">
                <a16:creationId xmlns:a16="http://schemas.microsoft.com/office/drawing/2014/main" id="{FEDA9DC9-CD04-70DC-3CA2-B4D85689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71" y="2293374"/>
            <a:ext cx="1681317" cy="1669026"/>
          </a:xfrm>
          <a:prstGeom prst="rect">
            <a:avLst/>
          </a:prstGeom>
        </p:spPr>
      </p:pic>
      <p:pic>
        <p:nvPicPr>
          <p:cNvPr id="10" name="Picture 9" descr="A close up of a fabric&#10;&#10;Description automatically generated">
            <a:extLst>
              <a:ext uri="{FF2B5EF4-FFF2-40B4-BE49-F238E27FC236}">
                <a16:creationId xmlns:a16="http://schemas.microsoft.com/office/drawing/2014/main" id="{FE7B288E-217F-E737-8AB4-C4F39AF41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149" y="2305664"/>
            <a:ext cx="1669026" cy="1669027"/>
          </a:xfrm>
          <a:prstGeom prst="rect">
            <a:avLst/>
          </a:prstGeom>
        </p:spPr>
      </p:pic>
      <p:pic>
        <p:nvPicPr>
          <p:cNvPr id="11" name="Picture 10" descr="A close up of a fence&#10;&#10;Description automatically generated">
            <a:extLst>
              <a:ext uri="{FF2B5EF4-FFF2-40B4-BE49-F238E27FC236}">
                <a16:creationId xmlns:a16="http://schemas.microsoft.com/office/drawing/2014/main" id="{721ACC72-8502-7996-2F30-817B6DBD4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2305665"/>
            <a:ext cx="1656736" cy="1669026"/>
          </a:xfrm>
          <a:prstGeom prst="rect">
            <a:avLst/>
          </a:prstGeom>
        </p:spPr>
      </p:pic>
      <p:pic>
        <p:nvPicPr>
          <p:cNvPr id="12" name="Picture 11" descr="A close up of a onion&#10;&#10;Description automatically generated">
            <a:extLst>
              <a:ext uri="{FF2B5EF4-FFF2-40B4-BE49-F238E27FC236}">
                <a16:creationId xmlns:a16="http://schemas.microsoft.com/office/drawing/2014/main" id="{53983CE5-62E2-803F-D1BA-2D322D951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9858" y="2305665"/>
            <a:ext cx="1644446" cy="1669027"/>
          </a:xfrm>
          <a:prstGeom prst="rect">
            <a:avLst/>
          </a:prstGeom>
        </p:spPr>
      </p:pic>
      <p:pic>
        <p:nvPicPr>
          <p:cNvPr id="13" name="Picture 12" descr="A close up of a leather surface&#10;&#10;Description automatically generated">
            <a:extLst>
              <a:ext uri="{FF2B5EF4-FFF2-40B4-BE49-F238E27FC236}">
                <a16:creationId xmlns:a16="http://schemas.microsoft.com/office/drawing/2014/main" id="{58A190B0-AB43-95B1-B4C7-E92037237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923" y="4370438"/>
            <a:ext cx="1705898" cy="1669027"/>
          </a:xfrm>
          <a:prstGeom prst="rect">
            <a:avLst/>
          </a:prstGeom>
        </p:spPr>
      </p:pic>
      <p:pic>
        <p:nvPicPr>
          <p:cNvPr id="14" name="Picture 13" descr="A close up of a circular object&#10;&#10;Description automatically generated">
            <a:extLst>
              <a:ext uri="{FF2B5EF4-FFF2-40B4-BE49-F238E27FC236}">
                <a16:creationId xmlns:a16="http://schemas.microsoft.com/office/drawing/2014/main" id="{991B639B-D895-6E3C-E4AB-E741F3322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341" y="4382729"/>
            <a:ext cx="1705898" cy="1669026"/>
          </a:xfrm>
          <a:prstGeom prst="rect">
            <a:avLst/>
          </a:prstGeom>
        </p:spPr>
      </p:pic>
      <p:pic>
        <p:nvPicPr>
          <p:cNvPr id="16" name="Picture 15" descr="A white oval object with a letter on it&#10;&#10;Description automatically generated">
            <a:extLst>
              <a:ext uri="{FF2B5EF4-FFF2-40B4-BE49-F238E27FC236}">
                <a16:creationId xmlns:a16="http://schemas.microsoft.com/office/drawing/2014/main" id="{79B9C2A9-76E5-C72A-4D48-32D198F5DF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5470" y="4370438"/>
            <a:ext cx="1705899" cy="1669027"/>
          </a:xfrm>
          <a:prstGeom prst="rect">
            <a:avLst/>
          </a:prstGeom>
        </p:spPr>
      </p:pic>
      <p:pic>
        <p:nvPicPr>
          <p:cNvPr id="17" name="Picture 16" descr="A close up of a screw&#10;&#10;Description automatically generated">
            <a:extLst>
              <a:ext uri="{FF2B5EF4-FFF2-40B4-BE49-F238E27FC236}">
                <a16:creationId xmlns:a16="http://schemas.microsoft.com/office/drawing/2014/main" id="{79765C77-4059-24E6-354E-842B6D6170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2148" y="4358148"/>
            <a:ext cx="1730478" cy="1681317"/>
          </a:xfrm>
          <a:prstGeom prst="rect">
            <a:avLst/>
          </a:prstGeom>
        </p:spPr>
      </p:pic>
      <p:pic>
        <p:nvPicPr>
          <p:cNvPr id="18" name="Picture 17" descr="A close up of a speckled surface&#10;&#10;Description automatically generated">
            <a:extLst>
              <a:ext uri="{FF2B5EF4-FFF2-40B4-BE49-F238E27FC236}">
                <a16:creationId xmlns:a16="http://schemas.microsoft.com/office/drawing/2014/main" id="{5DB33435-C868-3880-57E7-6B52D50F3D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8601" y="4370438"/>
            <a:ext cx="1656736" cy="16813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024CCA-FDDC-412A-CCC3-D512DE9681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9858" y="4370439"/>
            <a:ext cx="1656737" cy="16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52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D81E-F224-7D7C-83E6-42239013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FBE13-B377-B647-9731-0CB41299B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model converges at 100 Epochs and there seems to be no further improvement post that.</a:t>
            </a:r>
          </a:p>
          <a:p>
            <a:pPr>
              <a:buClr>
                <a:srgbClr val="C3B2A7"/>
              </a:buClr>
            </a:pPr>
            <a:r>
              <a:rPr lang="en-US"/>
              <a:t>Average PSNR : </a:t>
            </a:r>
            <a:r>
              <a:rPr lang="en-US" b="1"/>
              <a:t>22.0964</a:t>
            </a:r>
          </a:p>
          <a:p>
            <a:pPr>
              <a:buClr>
                <a:srgbClr val="C3B2A7"/>
              </a:buClr>
            </a:pPr>
            <a:r>
              <a:rPr lang="en-US"/>
              <a:t>Average SSIM : </a:t>
            </a:r>
            <a:r>
              <a:rPr lang="en-US" b="1"/>
              <a:t>0.577</a:t>
            </a:r>
          </a:p>
          <a:p>
            <a:pPr>
              <a:buClr>
                <a:srgbClr val="C3B2A7"/>
              </a:buClr>
            </a:pPr>
            <a:r>
              <a:rPr lang="en-US"/>
              <a:t>Optimiser :</a:t>
            </a:r>
            <a:r>
              <a:rPr lang="en-US" b="1"/>
              <a:t> Adam</a:t>
            </a:r>
          </a:p>
          <a:p>
            <a:pPr>
              <a:buClr>
                <a:srgbClr val="C3B2A7"/>
              </a:buClr>
            </a:pPr>
            <a:r>
              <a:rPr lang="en-US"/>
              <a:t>Learning rate : </a:t>
            </a:r>
            <a:r>
              <a:rPr lang="en-US" b="1"/>
              <a:t>1e-3</a:t>
            </a:r>
          </a:p>
          <a:p>
            <a:pPr>
              <a:buClr>
                <a:srgbClr val="C3B2A7"/>
              </a:buClr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A32BB-9D2D-A332-0D98-0013FC775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7640-4188-49DF-AB92-A670090F33E8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DA46D-386A-3FFE-5263-7E71AE358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46080-4086-CEC7-00AA-D120A12B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2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AFBD7C-EF03-9A4A-4733-1FCE5BD1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DFB6B1-8A14-A406-6399-C7E754FDA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37650"/>
            <a:ext cx="10899914" cy="4744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Environment installations can be found at </a:t>
            </a:r>
            <a:r>
              <a:rPr lang="en-US" b="1" err="1"/>
              <a:t>SCUNet</a:t>
            </a:r>
            <a:r>
              <a:rPr lang="en-US" b="1"/>
              <a:t>/</a:t>
            </a:r>
            <a:r>
              <a:rPr lang="en-US" b="1">
                <a:ea typeface="+mn-lt"/>
                <a:cs typeface="+mn-lt"/>
              </a:rPr>
              <a:t>environment.txt</a:t>
            </a:r>
          </a:p>
          <a:p>
            <a:pPr>
              <a:buClr>
                <a:srgbClr val="C3B2A7"/>
              </a:buClr>
            </a:pPr>
            <a:r>
              <a:rPr lang="en-US"/>
              <a:t>To Train the model : Run  </a:t>
            </a:r>
            <a:r>
              <a:rPr lang="en-US" b="1"/>
              <a:t>SCUNet/train.py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 b="1">
                <a:ea typeface="+mn-lt"/>
                <a:cs typeface="+mn-lt"/>
              </a:rPr>
              <a:t>Example: </a:t>
            </a:r>
          </a:p>
          <a:p>
            <a:pPr>
              <a:buClr>
                <a:srgbClr val="C3B2A7"/>
              </a:buClr>
            </a:pPr>
            <a:r>
              <a:rPr lang="en-US" sz="1250">
                <a:ea typeface="+mn-lt"/>
                <a:cs typeface="+mn-lt"/>
              </a:rPr>
              <a:t>python3 train.py --</a:t>
            </a:r>
            <a:r>
              <a:rPr lang="en-US" sz="1250" err="1">
                <a:ea typeface="+mn-lt"/>
                <a:cs typeface="+mn-lt"/>
              </a:rPr>
              <a:t>model_name</a:t>
            </a:r>
            <a:r>
              <a:rPr lang="en-US" sz="1250">
                <a:ea typeface="+mn-lt"/>
                <a:cs typeface="+mn-lt"/>
              </a:rPr>
              <a:t> </a:t>
            </a:r>
            <a:r>
              <a:rPr lang="en-US" sz="1250" err="1">
                <a:ea typeface="+mn-lt"/>
                <a:cs typeface="+mn-lt"/>
              </a:rPr>
              <a:t>scunet_color_real_gan</a:t>
            </a:r>
            <a:r>
              <a:rPr lang="en-US" sz="1250">
                <a:ea typeface="+mn-lt"/>
                <a:cs typeface="+mn-lt"/>
              </a:rPr>
              <a:t> --</a:t>
            </a:r>
            <a:r>
              <a:rPr lang="en-US" sz="1250" err="1">
                <a:ea typeface="+mn-lt"/>
                <a:cs typeface="+mn-lt"/>
              </a:rPr>
              <a:t>testsets</a:t>
            </a:r>
            <a:r>
              <a:rPr lang="en-US" sz="1250">
                <a:ea typeface="+mn-lt"/>
                <a:cs typeface="+mn-lt"/>
              </a:rPr>
              <a:t> ./</a:t>
            </a:r>
            <a:r>
              <a:rPr lang="en-US" sz="1250" err="1">
                <a:ea typeface="+mn-lt"/>
                <a:cs typeface="+mn-lt"/>
              </a:rPr>
              <a:t>Denoising_Dataset_train_val</a:t>
            </a:r>
            <a:r>
              <a:rPr lang="en-US" sz="1250">
                <a:ea typeface="+mn-lt"/>
                <a:cs typeface="+mn-lt"/>
              </a:rPr>
              <a:t>/bottle/Train/</a:t>
            </a:r>
            <a:r>
              <a:rPr lang="en-US" sz="1250" err="1">
                <a:ea typeface="+mn-lt"/>
                <a:cs typeface="+mn-lt"/>
              </a:rPr>
              <a:t>Degraded_image</a:t>
            </a:r>
            <a:r>
              <a:rPr lang="en-US" sz="1250">
                <a:ea typeface="+mn-lt"/>
                <a:cs typeface="+mn-lt"/>
              </a:rPr>
              <a:t>/   --results ./scunet_50epochs/ --</a:t>
            </a:r>
            <a:r>
              <a:rPr lang="en-US" sz="1250" err="1">
                <a:ea typeface="+mn-lt"/>
                <a:cs typeface="+mn-lt"/>
              </a:rPr>
              <a:t>ground_truth_name</a:t>
            </a:r>
            <a:r>
              <a:rPr lang="en-US" sz="1250">
                <a:ea typeface="+mn-lt"/>
                <a:cs typeface="+mn-lt"/>
              </a:rPr>
              <a:t> /home/asl/Muni/EE5179/project/</a:t>
            </a:r>
            <a:r>
              <a:rPr lang="en-US" sz="1250" err="1">
                <a:ea typeface="+mn-lt"/>
                <a:cs typeface="+mn-lt"/>
              </a:rPr>
              <a:t>Denoising_Dataset_train_val</a:t>
            </a:r>
            <a:r>
              <a:rPr lang="en-US" sz="1250">
                <a:ea typeface="+mn-lt"/>
                <a:cs typeface="+mn-lt"/>
              </a:rPr>
              <a:t>/cable/Train/</a:t>
            </a:r>
            <a:r>
              <a:rPr lang="en-US" sz="1250" err="1">
                <a:ea typeface="+mn-lt"/>
                <a:cs typeface="+mn-lt"/>
              </a:rPr>
              <a:t>GT_clean_image</a:t>
            </a:r>
            <a:r>
              <a:rPr lang="en-US" sz="1250">
                <a:ea typeface="+mn-lt"/>
                <a:cs typeface="+mn-lt"/>
              </a:rPr>
              <a:t>/</a:t>
            </a:r>
            <a:endParaRPr lang="en-US" sz="1250" b="1">
              <a:ea typeface="+mn-lt"/>
              <a:cs typeface="+mn-lt"/>
            </a:endParaRPr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To verify the results: Run  </a:t>
            </a:r>
            <a:r>
              <a:rPr lang="en-US" b="1" err="1">
                <a:ea typeface="+mn-lt"/>
                <a:cs typeface="+mn-lt"/>
              </a:rPr>
              <a:t>SCUNet</a:t>
            </a:r>
            <a:r>
              <a:rPr lang="en-US" b="1">
                <a:ea typeface="+mn-lt"/>
                <a:cs typeface="+mn-lt"/>
              </a:rPr>
              <a:t>/verification_script.sh. </a:t>
            </a:r>
            <a:r>
              <a:rPr lang="en-US">
                <a:ea typeface="+mn-lt"/>
                <a:cs typeface="+mn-lt"/>
              </a:rPr>
              <a:t>Verify the paths present in the script and also give the name of the target model at line 45. The trained models are saved in the </a:t>
            </a:r>
            <a:r>
              <a:rPr lang="en-US" b="1" err="1">
                <a:ea typeface="+mn-lt"/>
                <a:cs typeface="+mn-lt"/>
              </a:rPr>
              <a:t>SCUNet</a:t>
            </a:r>
            <a:r>
              <a:rPr lang="en-US" b="1">
                <a:ea typeface="+mn-lt"/>
                <a:cs typeface="+mn-lt"/>
              </a:rPr>
              <a:t>/</a:t>
            </a:r>
            <a:r>
              <a:rPr lang="en-US" b="1" err="1">
                <a:ea typeface="+mn-lt"/>
                <a:cs typeface="+mn-lt"/>
              </a:rPr>
              <a:t>model_zoo</a:t>
            </a:r>
            <a:r>
              <a:rPr lang="en-US" b="1">
                <a:ea typeface="+mn-lt"/>
                <a:cs typeface="+mn-lt"/>
              </a:rPr>
              <a:t> folder/new_model99 </a:t>
            </a:r>
            <a:r>
              <a:rPr lang="en-US">
                <a:ea typeface="+mn-lt"/>
                <a:cs typeface="+mn-lt"/>
              </a:rPr>
              <a:t>refers to the model trained for </a:t>
            </a:r>
            <a:r>
              <a:rPr lang="en-US" b="1">
                <a:ea typeface="+mn-lt"/>
                <a:cs typeface="+mn-lt"/>
              </a:rPr>
              <a:t>100 Epochs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C3B2A7"/>
              </a:buClr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8DBF7-4C2C-4E32-785A-DFF4DC027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EFB9-EABF-4D8D-8313-7DEA813637F8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0CF-204E-FBC1-31E3-186015B7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2533-58B9-E692-C3E2-D13F76DE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97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4E2E4-30FF-131E-C6A0-A95D5717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0150F-E201-45CA-93D9-65B4B1C44254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0D02-5F59-4E03-FC0E-561A334FE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FF558-3EDB-1864-2368-BD3A1E7E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7B784-F235-FC73-2008-3B068B7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944" y="2769042"/>
            <a:ext cx="9634011" cy="1325563"/>
          </a:xfrm>
        </p:spPr>
        <p:txBody>
          <a:bodyPr/>
          <a:lstStyle/>
          <a:p>
            <a:r>
              <a:rPr lang="en-US"/>
              <a:t>Convolutional AutoEncoder Report</a:t>
            </a:r>
          </a:p>
        </p:txBody>
      </p:sp>
    </p:spTree>
    <p:extLst>
      <p:ext uri="{BB962C8B-B14F-4D97-AF65-F5344CB8AC3E}">
        <p14:creationId xmlns:p14="http://schemas.microsoft.com/office/powerpoint/2010/main" val="133960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569C-0237-E793-9121-2DE07A69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9980B-3671-C2FD-19A9-A9F0AE090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</a:p>
          <a:p>
            <a:pPr>
              <a:buClr>
                <a:srgbClr val="C3B2A7"/>
              </a:buClr>
            </a:pPr>
            <a:r>
              <a:rPr lang="en-US"/>
              <a:t>Restormer</a:t>
            </a:r>
          </a:p>
          <a:p>
            <a:pPr>
              <a:buClr>
                <a:srgbClr val="C3B2A7"/>
              </a:buClr>
            </a:pPr>
            <a:r>
              <a:rPr lang="en-US"/>
              <a:t>SCUNET</a:t>
            </a:r>
          </a:p>
          <a:p>
            <a:pPr>
              <a:buClr>
                <a:srgbClr val="C3B2A7"/>
              </a:buClr>
            </a:pPr>
            <a:r>
              <a:rPr lang="en-US"/>
              <a:t>Convolutional AutoEncoder</a:t>
            </a:r>
          </a:p>
          <a:p>
            <a:pPr>
              <a:buClr>
                <a:srgbClr val="C3B2A7"/>
              </a:buClr>
            </a:pPr>
            <a:r>
              <a:rPr lang="en-US"/>
              <a:t>UNet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206CC-C6CE-2B3D-0C4F-F093C6D6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AAC3-633E-4F4D-B688-CAD59EA78FE9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1912E-ED31-7B50-2CB5-D32FAB4CC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D8810-AD4A-76E0-8D46-76409F1D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67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5D55-A4D4-DDAD-560C-5383508B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 Auto Encoder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85659-3CF1-A760-7DCA-8B31B542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A7B8-CDA3-417B-9974-317762A18505}" type="datetime1"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ADBA6-98BD-4FCC-2D10-1E4AE58D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6C569-5114-C9B6-991F-05A2654D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30</a:t>
            </a:fld>
            <a:endParaRPr lang="en-US"/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444B666B-E668-0A60-CDAB-78EA7285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2110203"/>
            <a:ext cx="9208190" cy="3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8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F116D-0465-F977-438E-4DA86C94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C93D-DF18-41AE-946E-775A864625B9}" type="datetime1"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C3B03-1C19-C6C5-401E-0A4EAEA2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D816F-BE56-5845-EFF6-CE86ADBA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31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F2F02A3-E7F0-B36A-3472-F2FC0FDC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99" y="1548300"/>
            <a:ext cx="7786795" cy="4456095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6BC146CB-2A20-E734-7D3B-918E5EA47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83" y="220243"/>
            <a:ext cx="9634011" cy="1325563"/>
          </a:xfrm>
        </p:spPr>
        <p:txBody>
          <a:bodyPr/>
          <a:lstStyle/>
          <a:p>
            <a:r>
              <a:rPr lang="en-US"/>
              <a:t>Model Parameters:</a:t>
            </a:r>
          </a:p>
        </p:txBody>
      </p:sp>
    </p:spTree>
    <p:extLst>
      <p:ext uri="{BB962C8B-B14F-4D97-AF65-F5344CB8AC3E}">
        <p14:creationId xmlns:p14="http://schemas.microsoft.com/office/powerpoint/2010/main" val="1479573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DD111-3CDB-9427-67E9-3FC03377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5BD6-4722-4FFF-9636-0ABC6A563E5F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2B8F5-9079-08D0-C78E-7D7F14B5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E7013-BB7B-BA7D-8EC3-D88C418B5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32</a:t>
            </a:fld>
            <a:endParaRPr lang="en-US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05F5FCE6-8D1C-A491-0CFD-0C2F390BF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909888"/>
              </p:ext>
            </p:extLst>
          </p:nvPr>
        </p:nvGraphicFramePr>
        <p:xfrm>
          <a:off x="437985" y="1075967"/>
          <a:ext cx="10697374" cy="145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0932">
                  <a:extLst>
                    <a:ext uri="{9D8B030D-6E8A-4147-A177-3AD203B41FA5}">
                      <a16:colId xmlns:a16="http://schemas.microsoft.com/office/drawing/2014/main" val="3979998069"/>
                    </a:ext>
                  </a:extLst>
                </a:gridCol>
                <a:gridCol w="3096611">
                  <a:extLst>
                    <a:ext uri="{9D8B030D-6E8A-4147-A177-3AD203B41FA5}">
                      <a16:colId xmlns:a16="http://schemas.microsoft.com/office/drawing/2014/main" val="2321272178"/>
                    </a:ext>
                  </a:extLst>
                </a:gridCol>
                <a:gridCol w="3019831">
                  <a:extLst>
                    <a:ext uri="{9D8B030D-6E8A-4147-A177-3AD203B41FA5}">
                      <a16:colId xmlns:a16="http://schemas.microsoft.com/office/drawing/2014/main" val="3501602869"/>
                    </a:ext>
                  </a:extLst>
                </a:gridCol>
              </a:tblGrid>
              <a:tr h="322726">
                <a:tc>
                  <a:txBody>
                    <a:bodyPr/>
                    <a:lstStyle/>
                    <a:p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46472"/>
                  </a:ext>
                </a:extLst>
              </a:tr>
              <a:tr h="537701">
                <a:tc>
                  <a:txBody>
                    <a:bodyPr/>
                    <a:lstStyle/>
                    <a:p>
                      <a:r>
                        <a:rPr lang="en-US" dirty="0"/>
                        <a:t>Average 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"/>
                        </a:rPr>
                        <a:t>12.83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9693"/>
                  </a:ext>
                </a:extLst>
              </a:tr>
              <a:tr h="551326">
                <a:tc>
                  <a:txBody>
                    <a:bodyPr/>
                    <a:lstStyle/>
                    <a:p>
                      <a:r>
                        <a:rPr lang="en-US" dirty="0"/>
                        <a:t>Average 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"/>
                        </a:rPr>
                        <a:t>0.45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"/>
                        </a:rPr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40614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A442792A-620B-CF9F-C20B-6918395FE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" y="117204"/>
            <a:ext cx="9634011" cy="563563"/>
          </a:xfrm>
        </p:spPr>
        <p:txBody>
          <a:bodyPr>
            <a:normAutofit fontScale="90000"/>
          </a:bodyPr>
          <a:lstStyle/>
          <a:p>
            <a:r>
              <a:rPr lang="en-US"/>
              <a:t>Results</a:t>
            </a:r>
          </a:p>
        </p:txBody>
      </p:sp>
      <p:pic>
        <p:nvPicPr>
          <p:cNvPr id="2" name="Picture 1" descr="A close up of a pill&#10;&#10;Description automatically generated">
            <a:extLst>
              <a:ext uri="{FF2B5EF4-FFF2-40B4-BE49-F238E27FC236}">
                <a16:creationId xmlns:a16="http://schemas.microsoft.com/office/drawing/2014/main" id="{9182622F-E43F-5405-AA85-D0592D91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" y="3276600"/>
            <a:ext cx="10370655" cy="32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20C55-8446-6480-6999-DDF3B9D9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99B6-D377-4289-AC15-0FD355079557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BF2A4-4C24-C1F6-2A54-DE1354A5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09E28-0654-0F21-00A1-8CABB5D1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33</a:t>
            </a:fld>
            <a:endParaRPr lang="en-US"/>
          </a:p>
        </p:txBody>
      </p:sp>
      <p:pic>
        <p:nvPicPr>
          <p:cNvPr id="2" name="Picture 1" descr="A black rectangle with green and pink dots&#10;&#10;Description automatically generated">
            <a:extLst>
              <a:ext uri="{FF2B5EF4-FFF2-40B4-BE49-F238E27FC236}">
                <a16:creationId xmlns:a16="http://schemas.microsoft.com/office/drawing/2014/main" id="{6E9A7646-3D91-1431-878C-70B5C83C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" y="221974"/>
            <a:ext cx="10224881" cy="2789583"/>
          </a:xfrm>
          <a:prstGeom prst="rect">
            <a:avLst/>
          </a:prstGeom>
        </p:spPr>
      </p:pic>
      <p:pic>
        <p:nvPicPr>
          <p:cNvPr id="7" name="Picture 6" descr="A black and white image of a nail&#10;&#10;Description automatically generated">
            <a:extLst>
              <a:ext uri="{FF2B5EF4-FFF2-40B4-BE49-F238E27FC236}">
                <a16:creationId xmlns:a16="http://schemas.microsoft.com/office/drawing/2014/main" id="{833923A8-C238-4D21-AF2D-34C4CE9B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6" y="3415747"/>
            <a:ext cx="10138741" cy="29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9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79AFA-9892-85CA-9F05-E8AAB161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4233-98EF-47F3-8711-E94EA3EABAD2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2878D-1D32-6FBC-0945-C07A4E1A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B439F-6579-C679-2207-DF98544A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0C4673-3BDE-C1C6-7443-0066CB402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81146"/>
            <a:ext cx="9634011" cy="31572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model converges at 100 Epochs.</a:t>
            </a:r>
          </a:p>
          <a:p>
            <a:pPr>
              <a:buClr>
                <a:srgbClr val="C3B2A7"/>
              </a:buClr>
            </a:pPr>
            <a:r>
              <a:rPr lang="en-US" dirty="0"/>
              <a:t>Average Validation PSNR : </a:t>
            </a:r>
            <a:r>
              <a:rPr lang="en-US" sz="1800" b="1" dirty="0">
                <a:solidFill>
                  <a:srgbClr val="000000"/>
                </a:solidFill>
              </a:rPr>
              <a:t>12.8</a:t>
            </a:r>
            <a:endParaRPr lang="en-US" sz="1800" b="1">
              <a:solidFill>
                <a:srgbClr val="000000"/>
              </a:solidFill>
            </a:endParaRPr>
          </a:p>
          <a:p>
            <a:pPr>
              <a:buClr>
                <a:srgbClr val="C3B2A7"/>
              </a:buClr>
            </a:pPr>
            <a:r>
              <a:rPr lang="en-US" dirty="0"/>
              <a:t>Average Validation SSIM : </a:t>
            </a:r>
            <a:r>
              <a:rPr lang="en-US" sz="1800" b="1" dirty="0">
                <a:solidFill>
                  <a:srgbClr val="000000"/>
                </a:solidFill>
              </a:rPr>
              <a:t>0.48</a:t>
            </a:r>
            <a:endParaRPr lang="en-US" sz="1800" b="1">
              <a:solidFill>
                <a:srgbClr val="000000"/>
              </a:solidFill>
            </a:endParaRPr>
          </a:p>
          <a:p>
            <a:pPr>
              <a:buClr>
                <a:srgbClr val="C3B2A7"/>
              </a:buClr>
            </a:pPr>
            <a:r>
              <a:rPr lang="en-US" dirty="0" err="1"/>
              <a:t>Optimiser</a:t>
            </a:r>
            <a:r>
              <a:rPr lang="en-US" dirty="0"/>
              <a:t> :</a:t>
            </a:r>
            <a:r>
              <a:rPr lang="en-US" b="1" dirty="0"/>
              <a:t> Adam</a:t>
            </a:r>
            <a:endParaRPr lang="en-US" dirty="0"/>
          </a:p>
          <a:p>
            <a:pPr>
              <a:buClr>
                <a:srgbClr val="C3B2A7"/>
              </a:buClr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AD81E-F224-7D7C-83E6-422390131B7A}"/>
              </a:ext>
            </a:extLst>
          </p:cNvPr>
          <p:cNvSpPr>
            <a:spLocks noGrp="1"/>
          </p:cNvSpPr>
          <p:nvPr/>
        </p:nvSpPr>
        <p:spPr>
          <a:xfrm>
            <a:off x="673688" y="562422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65054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5D55-A4D4-DDAD-560C-5383508B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810" y="747335"/>
            <a:ext cx="4415031" cy="4891147"/>
          </a:xfrm>
        </p:spPr>
        <p:txBody>
          <a:bodyPr/>
          <a:lstStyle/>
          <a:p>
            <a:r>
              <a:rPr lang="en-US" sz="7200" dirty="0">
                <a:solidFill>
                  <a:schemeClr val="tx1"/>
                </a:solidFill>
              </a:rPr>
              <a:t>U Net</a:t>
            </a:r>
            <a:br>
              <a:rPr lang="en-US" dirty="0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D85659-3CF1-A760-7DCA-8B31B542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A7B8-CDA3-417B-9974-317762A18505}" type="datetime1"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ADBA6-98BD-4FCC-2D10-1E4AE58D2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6C569-5114-C9B6-991F-05A2654D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67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5B26-BBD6-4216-6EE3-BC64267A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Paper Details: </a:t>
            </a:r>
          </a:p>
          <a:p>
            <a:endParaRPr lang="en-US" sz="1200"/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B7097-1CB6-6108-1C5C-4C3C2EFBB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92DA-5A30-49C6-8A84-702F80FEC7B5}" type="datetime1"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77E28-3945-B5A1-26B9-FC83748E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86939-498A-F845-D4E8-EBC8470E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19882-0D74-ADFE-31A2-96D9B4187DE8}"/>
              </a:ext>
            </a:extLst>
          </p:cNvPr>
          <p:cNvSpPr txBox="1"/>
          <p:nvPr/>
        </p:nvSpPr>
        <p:spPr>
          <a:xfrm>
            <a:off x="1508760" y="3276600"/>
            <a:ext cx="9198633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/>
              <a:t>UNet</a:t>
            </a:r>
            <a:r>
              <a:rPr lang="en-US" sz="2400" dirty="0"/>
              <a:t>-based model for crack detection integrating visual explanations </a:t>
            </a:r>
            <a:endParaRPr lang="en-US">
              <a:ea typeface="+mn-lt"/>
              <a:cs typeface="+mn-lt"/>
            </a:endParaRPr>
          </a:p>
          <a:p>
            <a:r>
              <a:rPr lang="en-US" sz="2400" u="sng" dirty="0">
                <a:ea typeface="+mn-lt"/>
                <a:cs typeface="+mn-lt"/>
              </a:rPr>
              <a:t>https://www.sciencedirect.com/science/article/pii/S0950061821039957</a:t>
            </a:r>
            <a:endParaRPr lang="en-US" u="sng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06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BEE71-5E10-63E5-5D7B-97B068DB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Architecture </a:t>
            </a:r>
            <a:r>
              <a:rPr lang="en-US" dirty="0"/>
              <a:t>– </a:t>
            </a:r>
            <a:r>
              <a:rPr lang="en-US" dirty="0" err="1"/>
              <a:t>UNet</a:t>
            </a:r>
            <a:r>
              <a:rPr lang="en-US" dirty="0"/>
              <a:t> </a:t>
            </a:r>
            <a:endParaRPr lang="en-US"/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33A2C7-12C3-63C5-B02E-3D12A521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5E920-9F18-47B2-9548-0EA080F717CD}" type="datetime1"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FB76B-E792-7C2A-BE6E-0214D206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62EFE-21FD-0C79-041D-BBC1E302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37</a:t>
            </a:fld>
            <a:endParaRPr lang="en-US"/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9F2CB1BB-C924-C230-2226-1CBE8EAD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80" y="1398307"/>
            <a:ext cx="7289320" cy="515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43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A54D-02D1-150B-E751-DDD3DE75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365561"/>
            <a:ext cx="9634011" cy="502054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>
                <a:latin typeface="Avenir Next LT Pro"/>
              </a:rPr>
              <a:t>Number of images:</a:t>
            </a:r>
            <a:r>
              <a:rPr lang="en-US" sz="1900" dirty="0">
                <a:latin typeface="Avenir Next LT Pro"/>
              </a:rPr>
              <a:t> 932</a:t>
            </a:r>
            <a:endParaRPr lang="en-US" sz="1900">
              <a:latin typeface="Avenir Next LT Pro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>
                <a:latin typeface="Avenir Next LT Pro"/>
              </a:rPr>
              <a:t>Number of epochs: 50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>
                <a:latin typeface="Avenir Next LT Pro"/>
              </a:rPr>
              <a:t>Gradient clipping: True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>
                <a:latin typeface="Avenir Next LT Pro"/>
              </a:rPr>
              <a:t>Optimizer: Adam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>
                <a:latin typeface="Avenir Next LT Pro"/>
              </a:rPr>
              <a:t>Weight Decay: 1e-4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>
                <a:latin typeface="Avenir Next LT Pro"/>
              </a:rPr>
              <a:t>Betas: [0.9, 0.999]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900">
                <a:latin typeface="Avenir Next LT Pro"/>
              </a:rPr>
              <a:t>Metric: PSNR, SSIM</a:t>
            </a:r>
            <a:endParaRPr lang="en-US" sz="1900" dirty="0">
              <a:latin typeface="Avenir Next LT Pro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EF37B-1CF8-14D8-028B-CE3B1719D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77EF0-5324-49A3-BE9D-15CEAD99E92A}" type="datetime1"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670B2-6681-0A01-1CBA-D511575E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0899E-1BF1-376F-2944-60B0C1C5E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45CEE-35AD-FE3B-435E-DD524D2E2E33}"/>
              </a:ext>
            </a:extLst>
          </p:cNvPr>
          <p:cNvSpPr txBox="1"/>
          <p:nvPr/>
        </p:nvSpPr>
        <p:spPr>
          <a:xfrm>
            <a:off x="960120" y="396240"/>
            <a:ext cx="62483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Training details:</a:t>
            </a:r>
          </a:p>
        </p:txBody>
      </p:sp>
    </p:spTree>
    <p:extLst>
      <p:ext uri="{BB962C8B-B14F-4D97-AF65-F5344CB8AC3E}">
        <p14:creationId xmlns:p14="http://schemas.microsoft.com/office/powerpoint/2010/main" val="1988664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6549-B408-A2DA-96EA-23B3B891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PSNR plot: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0AA03-C7FF-E922-DD1A-A13B16B3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314D5-B114-41E8-9C01-F9ED206077DB}" type="datetime1"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A3F5F-EA88-3E8B-B9DB-D0E9BBA9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12B74-0BC6-97E0-DB04-D61C4FDB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A02D5-CF3A-B0DD-3C20-CA3C1B62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50" y="1832605"/>
            <a:ext cx="8813319" cy="45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5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0F6B-D91D-3066-D06B-BBFB9B65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F376C-8DF4-C66A-B984-873F51A42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Task: </a:t>
            </a:r>
            <a:r>
              <a:rPr lang="en-US">
                <a:ea typeface="+mn-lt"/>
                <a:cs typeface="+mn-lt"/>
              </a:rPr>
              <a:t>Restore images degraded by noise and blur while preserving critical defects of interest.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/>
              <a:t>Algorithm: DL / Vision Transformer</a:t>
            </a:r>
          </a:p>
          <a:p>
            <a:pPr>
              <a:buClr>
                <a:srgbClr val="C3B2A7"/>
              </a:buClr>
            </a:pPr>
            <a:r>
              <a:rPr lang="en-US"/>
              <a:t>Validation Metrics: PSNR and SSIM</a:t>
            </a:r>
          </a:p>
          <a:p>
            <a:pPr>
              <a:buClr>
                <a:srgbClr val="C3B2A7"/>
              </a:buClr>
            </a:pPr>
            <a:r>
              <a:rPr lang="en-US"/>
              <a:t>Implementations tried by our group:</a:t>
            </a:r>
          </a:p>
          <a:p>
            <a:pPr marL="834390" lvl="2">
              <a:buClr>
                <a:srgbClr val="C3B2A7"/>
              </a:buClr>
            </a:pPr>
            <a:r>
              <a:rPr lang="en-US" b="1" err="1"/>
              <a:t>Restormer</a:t>
            </a:r>
            <a:r>
              <a:rPr lang="en-US" b="1"/>
              <a:t> (best performance</a:t>
            </a:r>
            <a:r>
              <a:rPr lang="en-US"/>
              <a:t>)</a:t>
            </a:r>
            <a:endParaRPr lang="en-US" b="0"/>
          </a:p>
          <a:p>
            <a:pPr marL="834390" lvl="2">
              <a:buClr>
                <a:srgbClr val="C3B2A7"/>
              </a:buClr>
            </a:pPr>
            <a:r>
              <a:rPr lang="en-US" b="0"/>
              <a:t>SCUNET</a:t>
            </a:r>
          </a:p>
          <a:p>
            <a:pPr marL="834390" lvl="2">
              <a:buClr>
                <a:srgbClr val="C3B2A7"/>
              </a:buClr>
            </a:pPr>
            <a:r>
              <a:rPr lang="en-US" sz="2000" b="0"/>
              <a:t>Convolutional AutoEncoder</a:t>
            </a:r>
          </a:p>
          <a:p>
            <a:pPr marL="834390" lvl="2">
              <a:buClr>
                <a:srgbClr val="C3B2A7"/>
              </a:buClr>
            </a:pPr>
            <a:r>
              <a:rPr lang="en-US" b="0"/>
              <a:t>UNet</a:t>
            </a:r>
          </a:p>
          <a:p>
            <a:pPr lvl="1">
              <a:buClr>
                <a:srgbClr val="C3B2A7"/>
              </a:buClr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F1C80-36F8-7591-5975-3A387F9F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C14C-DF65-453D-92B7-CCC3579EA16E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6FC94-F0A1-1FD7-4BCE-B7F91C49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AE0C3-8698-31A8-80BB-996B13C9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51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8C6B-A6CA-1632-5AA0-3B3DA3EDD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SSIM Plot: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CB123-DCC2-BE50-D70A-D15DA610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076C-D81A-46A0-BE48-8E81F8944958}" type="datetime1"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D280C-C066-9B35-CEF3-738D2660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D61D3-6D10-FED1-0C37-21DD5A42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5D137-5BEB-964F-B7EB-95DFF8D6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76" y="1832605"/>
            <a:ext cx="9014603" cy="48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58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7E6-1050-93DD-332A-FB240C09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Constructed image: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DCAA48-9277-88C6-C912-58960873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FAE7C-4C8B-419A-B5EC-A2DFED502974}" type="datetime1"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69E6D-E8B9-3DFA-A114-B51DDED6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AD2B9-6D6D-C0A9-EFF6-A2908E30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41</a:t>
            </a:fld>
            <a:endParaRPr lang="en-US"/>
          </a:p>
        </p:txBody>
      </p:sp>
      <p:pic>
        <p:nvPicPr>
          <p:cNvPr id="8" name="Picture 7" descr="A close-up of a screw&#10;&#10;Description automatically generated">
            <a:extLst>
              <a:ext uri="{FF2B5EF4-FFF2-40B4-BE49-F238E27FC236}">
                <a16:creationId xmlns:a16="http://schemas.microsoft.com/office/drawing/2014/main" id="{E11E9964-89BA-A5DC-530C-9EB0FD6D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06" y="1713857"/>
            <a:ext cx="8727056" cy="2653909"/>
          </a:xfrm>
          <a:prstGeom prst="rect">
            <a:avLst/>
          </a:prstGeom>
        </p:spPr>
      </p:pic>
      <p:pic>
        <p:nvPicPr>
          <p:cNvPr id="9" name="Picture 8" descr="A close-up of a nut&#10;&#10;Description automatically generated">
            <a:extLst>
              <a:ext uri="{FF2B5EF4-FFF2-40B4-BE49-F238E27FC236}">
                <a16:creationId xmlns:a16="http://schemas.microsoft.com/office/drawing/2014/main" id="{306E2B79-B563-A2BD-E0E4-9E21B3D47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07" y="4531819"/>
            <a:ext cx="8727055" cy="23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6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7F6A-BA34-1FFD-8D6F-00C3B47E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368344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Conclusion: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45384-EEB0-08C0-E032-614F22B4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AF89-514D-4126-91D1-573FE2B619F9}" type="datetime1"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C376F-5129-10F6-B402-DFCC4E51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2A098-1205-D776-F535-079C4EBA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9F289-4771-F4AA-F4E2-4A17E6EF34B2}"/>
              </a:ext>
            </a:extLst>
          </p:cNvPr>
          <p:cNvSpPr txBox="1"/>
          <p:nvPr/>
        </p:nvSpPr>
        <p:spPr>
          <a:xfrm>
            <a:off x="1486619" y="2989628"/>
            <a:ext cx="798575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i="0" dirty="0">
                <a:latin typeface="Courier New"/>
                <a:ea typeface="Courier New"/>
                <a:cs typeface="Courier New"/>
              </a:rPr>
              <a:t>Average Training PSNR: 23.90</a:t>
            </a:r>
            <a:endParaRPr lang="en-US" sz="3200" b="1">
              <a:latin typeface="Avenir Next LT Pro"/>
              <a:ea typeface="Courier New"/>
              <a:cs typeface="Courier New"/>
            </a:endParaRPr>
          </a:p>
          <a:p>
            <a:r>
              <a:rPr lang="en-US" sz="3200" b="1" i="0" dirty="0">
                <a:latin typeface="Courier New"/>
                <a:ea typeface="Courier New"/>
                <a:cs typeface="Courier New"/>
              </a:rPr>
              <a:t>Average Validation PSNR: 23.78</a:t>
            </a:r>
            <a:endParaRPr lang="en-US" sz="3200" b="1">
              <a:latin typeface="Avenir Next LT Pro"/>
              <a:ea typeface="Courier New"/>
              <a:cs typeface="Courier New"/>
            </a:endParaRPr>
          </a:p>
          <a:p>
            <a:r>
              <a:rPr lang="en-US" sz="3200" b="1" i="0" dirty="0">
                <a:latin typeface="Courier New"/>
                <a:ea typeface="Courier New"/>
                <a:cs typeface="Courier New"/>
              </a:rPr>
              <a:t>Average Training SSIM: 0.66 </a:t>
            </a:r>
            <a:endParaRPr lang="en-US" sz="3200" b="1">
              <a:latin typeface="Avenir Next LT Pro"/>
              <a:ea typeface="Courier New"/>
              <a:cs typeface="Courier New"/>
            </a:endParaRPr>
          </a:p>
          <a:p>
            <a:r>
              <a:rPr lang="en-US" sz="3200" b="1" i="0" dirty="0">
                <a:latin typeface="Courier New"/>
                <a:ea typeface="Courier New"/>
                <a:cs typeface="Courier New"/>
              </a:rPr>
              <a:t>Average Validation SSIM: 0.66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737787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E909-6921-E052-A33A-F5AE962A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Restormer Report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57BB-300F-ACF7-B60E-DD6D128D6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B3BC-3BCB-499E-8311-5D5B53EAFD12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0D8E3-4163-9EDB-3853-69ACEE33F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25D4C-3941-0BFF-A91F-1470B55F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5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4910-C32D-E7C2-6657-A6A3DBDD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Paper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0BD92-FD85-E90C-8310-D59B9F15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Zamir, S. W., Arora, A., Khan, S. H., Hayat, M., Khan, F. S., &amp; Yang, M. (2021). Restormer: Efficient transformer for High-Resolution Image restoration. arXiv (Cornell University). </a:t>
            </a:r>
            <a:r>
              <a:rPr lang="en-US">
                <a:ea typeface="+mn-lt"/>
                <a:cs typeface="+mn-lt"/>
                <a:hlinkClick r:id="rId2"/>
              </a:rPr>
              <a:t>https://doi.org/10.48550/arxiv.2111.09881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32570-7999-C653-ECC0-42C97FF0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5C38-F660-4D87-B6F9-D098126439DB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59E81-9C9E-4A1B-4381-4519C9C52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2753E-B65E-4AE6-243F-37F7476A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6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325F-FE08-A6B7-6FF5-2BF2B8657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F0386-3C13-B3A2-7222-37CA7410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318C-F090-4B95-824E-CA64E97DDB1F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F3392-5CD2-9F63-808F-B009BC58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2766A-69CB-004F-8F63-CE2A7A71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7</a:t>
            </a:fld>
            <a:endParaRPr lang="en-US"/>
          </a:p>
        </p:txBody>
      </p:sp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4A1B30D-A5B7-6455-B334-3D9B6C92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07" t="17505" r="1048" b="1676"/>
          <a:stretch/>
        </p:blipFill>
        <p:spPr>
          <a:xfrm>
            <a:off x="1182916" y="1603149"/>
            <a:ext cx="9227242" cy="44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9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93A6-810B-6E16-2522-DF02F392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457B3-F5FB-82E2-1026-E6985E7D4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Reason for choosing this architecture: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Clr>
                <a:srgbClr val="C3B2A7"/>
              </a:buClr>
            </a:pPr>
            <a:r>
              <a:rPr lang="en-US" sz="1800" b="0">
                <a:ea typeface="+mn-lt"/>
                <a:cs typeface="+mn-lt"/>
              </a:rPr>
              <a:t>Best performance (~40 dB PSNR, 0.956 SSIM) on a similar dataset (Darmstadt Noise Dataset)</a:t>
            </a:r>
            <a:endParaRPr lang="en-US" sz="1800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Modifications:</a:t>
            </a:r>
            <a:endParaRPr lang="en-US"/>
          </a:p>
          <a:p>
            <a:pPr marL="514350" lvl="1" indent="-285750">
              <a:buClr>
                <a:srgbClr val="C3B2A7"/>
              </a:buCl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We used the default architecture and trained the model on the MVTECAD dataset.</a:t>
            </a:r>
          </a:p>
          <a:p>
            <a:pPr>
              <a:buClr>
                <a:srgbClr val="C3B2A7"/>
              </a:buClr>
            </a:pPr>
            <a:endParaRPr lang="en-US" b="0"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66597-829A-F325-4065-07D9E8C4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2C129-FFFE-49F2-8C6C-6AB4841F65C7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B0BE-BF7D-118B-00CD-A8E4938E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8C776-F8B9-8E67-12BC-433B234C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D5E6-A76B-CF0B-EF25-1CE15533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EAD3-EC3F-CD35-6115-3BDFE8BD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Number of images: 932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Number of iterations: 96000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Gradient clipping: True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Learning rate: 3e-4 for 29440 iterations, Cosine annealing (3e-4 to 1e-6) for 66560 iterations.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Optimizer: </a:t>
            </a:r>
            <a:r>
              <a:rPr lang="en-US" err="1">
                <a:ea typeface="+mn-lt"/>
                <a:cs typeface="+mn-lt"/>
              </a:rPr>
              <a:t>AdamW</a:t>
            </a:r>
            <a:endParaRPr lang="en-US" err="1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Weight Decay: 1e-4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Betas: [0.9, 0.999]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Metric: PSNR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38DC-E673-3311-7BB9-088F30470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C5DE7-22C8-4F41-985B-DFACFFA72990}" type="datetime1"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570F-78AC-6458-EE7C-9F7FDF68E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7F9A4-71BA-AFCB-6F72-0B326970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17226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emianVTI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BohemianVTI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Bohemi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AA0957B6-9651-4F50-8EB8-D9F009F1C26A}" vid="{D1E7B544-9A8A-44B5-ABA3-322A5F0453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BohemianVTI</vt:lpstr>
      <vt:lpstr>Image Restoration from Noisy &amp; Blur Images while Preserving Defects of Interest</vt:lpstr>
      <vt:lpstr>Group Members</vt:lpstr>
      <vt:lpstr>Contents</vt:lpstr>
      <vt:lpstr>Introduction</vt:lpstr>
      <vt:lpstr>Restormer Report</vt:lpstr>
      <vt:lpstr>Paper Details</vt:lpstr>
      <vt:lpstr>Architecture</vt:lpstr>
      <vt:lpstr>Architecture</vt:lpstr>
      <vt:lpstr>Training Details</vt:lpstr>
      <vt:lpstr>Experiments</vt:lpstr>
      <vt:lpstr>Experiments</vt:lpstr>
      <vt:lpstr>Experiments</vt:lpstr>
      <vt:lpstr>Results on Validation Set</vt:lpstr>
      <vt:lpstr>Results on Validation Set</vt:lpstr>
      <vt:lpstr>Reconstructed Images</vt:lpstr>
      <vt:lpstr>Reconstructed Images</vt:lpstr>
      <vt:lpstr>Reconstructed Images</vt:lpstr>
      <vt:lpstr>Reconstructed Images</vt:lpstr>
      <vt:lpstr>SCUNET Report</vt:lpstr>
      <vt:lpstr>Model Architecture - ScuNet</vt:lpstr>
      <vt:lpstr>PowerPoint Presentation</vt:lpstr>
      <vt:lpstr>Average PSNR and SSIM Values</vt:lpstr>
      <vt:lpstr>Class wise PSNR Results</vt:lpstr>
      <vt:lpstr>Class wise SSIM Results</vt:lpstr>
      <vt:lpstr>Results</vt:lpstr>
      <vt:lpstr>Class wise results for 100 Epochs (Best model)</vt:lpstr>
      <vt:lpstr>Conclusion</vt:lpstr>
      <vt:lpstr>Notes</vt:lpstr>
      <vt:lpstr>Convolutional AutoEncoder Report</vt:lpstr>
      <vt:lpstr>CNN Auto Encoder Architecture</vt:lpstr>
      <vt:lpstr>Model Parameters:</vt:lpstr>
      <vt:lpstr>Results</vt:lpstr>
      <vt:lpstr>PowerPoint Presentation</vt:lpstr>
      <vt:lpstr>PowerPoint Presentation</vt:lpstr>
      <vt:lpstr>U Net </vt:lpstr>
      <vt:lpstr>      Paper Details:   </vt:lpstr>
      <vt:lpstr>Model Architecture – UNet  </vt:lpstr>
      <vt:lpstr>Number of images: 932 Number of epochs: 50 Gradient clipping: True Optimizer: Adam Weight Decay: 1e-4 Betas: [0.9, 0.999] Metric: PSNR, SSIM</vt:lpstr>
      <vt:lpstr>Model PSNR plot:</vt:lpstr>
      <vt:lpstr>SSIM Plot:</vt:lpstr>
      <vt:lpstr>Constructed image:</vt:lpstr>
      <vt:lpstr>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37</cp:revision>
  <dcterms:created xsi:type="dcterms:W3CDTF">2024-10-26T10:38:29Z</dcterms:created>
  <dcterms:modified xsi:type="dcterms:W3CDTF">2024-11-02T10:34:53Z</dcterms:modified>
</cp:coreProperties>
</file>